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5" r:id="rId10"/>
    <p:sldId id="264"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0017" autoAdjust="0"/>
  </p:normalViewPr>
  <p:slideViewPr>
    <p:cSldViewPr snapToGrid="0">
      <p:cViewPr>
        <p:scale>
          <a:sx n="81" d="100"/>
          <a:sy n="81" d="100"/>
        </p:scale>
        <p:origin x="-300" y="34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129BD8-E6EF-4F34-B160-35861E3F40E4}" type="datetimeFigureOut">
              <a:rPr lang="en-US" smtClean="0"/>
              <a:pPr/>
              <a:t>10/26/2019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B2256F-F344-473E-8D48-54ACBE576854}" type="slidenum">
              <a:rPr lang="en-US" smtClean="0"/>
              <a:pPr/>
              <a:t>‹#›</a:t>
            </a:fld>
            <a:endParaRPr lang="en-US"/>
          </a:p>
        </p:txBody>
      </p:sp>
    </p:spTree>
    <p:extLst>
      <p:ext uri="{BB962C8B-B14F-4D97-AF65-F5344CB8AC3E}">
        <p14:creationId xmlns:p14="http://schemas.microsoft.com/office/powerpoint/2010/main" val="1585312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course on American Federal</a:t>
            </a:r>
            <a:r>
              <a:rPr lang="en-US" baseline="0" dirty="0" smtClean="0"/>
              <a:t> Government acquaint students with concepts of the United States government and political system. It provides foundations to understand the operation of the U.S political system. Elected leaders play a critical role in the policy making process. This assignment profiles </a:t>
            </a:r>
            <a:r>
              <a:rPr lang="en-US" dirty="0" smtClean="0"/>
              <a:t>Donald Edwin</a:t>
            </a:r>
            <a:r>
              <a:rPr lang="en-US" baseline="0" dirty="0" smtClean="0"/>
              <a:t> Young is a member of the United States House of Representative from the State of Alaska. He is a member of the Republican Party representing Alaska at-large congressional district. Currently, Don Young is the longest serving member of congress having served since 1973.</a:t>
            </a:r>
          </a:p>
        </p:txBody>
      </p:sp>
      <p:sp>
        <p:nvSpPr>
          <p:cNvPr id="4" name="Slide Number Placeholder 3"/>
          <p:cNvSpPr>
            <a:spLocks noGrp="1"/>
          </p:cNvSpPr>
          <p:nvPr>
            <p:ph type="sldNum" sz="quarter" idx="10"/>
          </p:nvPr>
        </p:nvSpPr>
        <p:spPr/>
        <p:txBody>
          <a:bodyPr/>
          <a:lstStyle/>
          <a:p>
            <a:fld id="{E6B2256F-F344-473E-8D48-54ACBE576854}" type="slidenum">
              <a:rPr lang="en-US" smtClean="0"/>
              <a:pPr/>
              <a:t>2</a:t>
            </a:fld>
            <a:endParaRPr lang="en-US"/>
          </a:p>
        </p:txBody>
      </p:sp>
    </p:spTree>
    <p:extLst>
      <p:ext uri="{BB962C8B-B14F-4D97-AF65-F5344CB8AC3E}">
        <p14:creationId xmlns:p14="http://schemas.microsoft.com/office/powerpoint/2010/main" val="2151604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Don</a:t>
            </a:r>
            <a:r>
              <a:rPr lang="en-US" baseline="0" dirty="0" smtClean="0"/>
              <a:t> Young was born in Meridian, Sutter County, California, United States of America. He attended Yuba College where he obtained an associate degree in education in 1952 and subsequently obtained a bachelors degree from Chico State College in 1958. </a:t>
            </a:r>
            <a:r>
              <a:rPr lang="en-US" baseline="0" dirty="0" smtClean="0"/>
              <a:t>He also served </a:t>
            </a:r>
            <a:r>
              <a:rPr lang="en-US" baseline="0" dirty="0" smtClean="0"/>
              <a:t>in the Armed Forces from 1955 to 1957. Young moved from California to Alaska  and settled in Fork Yukon in 1959, not long after it became a state to pursue his passion for the great outdoors.  </a:t>
            </a:r>
            <a:endParaRPr lang="en-US" dirty="0"/>
          </a:p>
        </p:txBody>
      </p:sp>
      <p:sp>
        <p:nvSpPr>
          <p:cNvPr id="4" name="Slide Number Placeholder 3"/>
          <p:cNvSpPr>
            <a:spLocks noGrp="1"/>
          </p:cNvSpPr>
          <p:nvPr>
            <p:ph type="sldNum" sz="quarter" idx="10"/>
          </p:nvPr>
        </p:nvSpPr>
        <p:spPr/>
        <p:txBody>
          <a:bodyPr/>
          <a:lstStyle/>
          <a:p>
            <a:fld id="{E6B2256F-F344-473E-8D48-54ACBE576854}" type="slidenum">
              <a:rPr lang="en-US" smtClean="0"/>
              <a:pPr/>
              <a:t>3</a:t>
            </a:fld>
            <a:endParaRPr lang="en-US"/>
          </a:p>
        </p:txBody>
      </p:sp>
    </p:spTree>
    <p:extLst>
      <p:ext uri="{BB962C8B-B14F-4D97-AF65-F5344CB8AC3E}">
        <p14:creationId xmlns:p14="http://schemas.microsoft.com/office/powerpoint/2010/main" val="1596866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Young’s political career began in 1964 when he was elected the mayor of Fort Yukon City where</a:t>
            </a:r>
            <a:r>
              <a:rPr lang="en-US" baseline="0" dirty="0" smtClean="0"/>
              <a:t> he served for 4 years. He also ran for the Alaska house of Representatives in the same year but finished tenth. He was elected to State house where he served for two terms. Don Young also served in the Alaska House of Representatives from 1967 to 1971 before he ran for the Alaska senate seat in 1970. </a:t>
            </a:r>
            <a:r>
              <a:rPr lang="en-US" baseline="0" dirty="0" smtClean="0"/>
              <a:t>Additionally, he worked in </a:t>
            </a:r>
            <a:r>
              <a:rPr lang="en-US" baseline="0" dirty="0" smtClean="0"/>
              <a:t>the Alaska Senate from 1971 to 1973. In 1973 he ran for congress in 1973 but lost to incumbent Nick </a:t>
            </a:r>
            <a:r>
              <a:rPr lang="en-US" baseline="0" dirty="0" err="1" smtClean="0"/>
              <a:t>Begich</a:t>
            </a:r>
            <a:r>
              <a:rPr lang="en-US" baseline="0" dirty="0" smtClean="0"/>
              <a:t> who died in a plane crash days before the election. Young won the resulting special election that was held in March 1973. </a:t>
            </a:r>
            <a:r>
              <a:rPr lang="en-US" baseline="0" dirty="0" smtClean="0"/>
              <a:t>He </a:t>
            </a:r>
            <a:r>
              <a:rPr lang="en-US" baseline="0" dirty="0" smtClean="0"/>
              <a:t>has since be re-elected 22 times</a:t>
            </a:r>
            <a:r>
              <a:rPr lang="en-US" baseline="0" smtClean="0"/>
              <a:t>. </a:t>
            </a:r>
            <a:r>
              <a:rPr lang="en-US" baseline="0" smtClean="0"/>
              <a:t>Legislative </a:t>
            </a:r>
            <a:r>
              <a:rPr lang="en-US" baseline="0" dirty="0" smtClean="0"/>
              <a:t>awareness is achieved when one has the ability to advance his or her agenda items to become law. His political and professional knowledge has enabled him to become effective in his legislative agenda. </a:t>
            </a:r>
            <a:endParaRPr lang="en-US" dirty="0"/>
          </a:p>
        </p:txBody>
      </p:sp>
      <p:sp>
        <p:nvSpPr>
          <p:cNvPr id="4" name="Slide Number Placeholder 3"/>
          <p:cNvSpPr>
            <a:spLocks noGrp="1"/>
          </p:cNvSpPr>
          <p:nvPr>
            <p:ph type="sldNum" sz="quarter" idx="10"/>
          </p:nvPr>
        </p:nvSpPr>
        <p:spPr/>
        <p:txBody>
          <a:bodyPr/>
          <a:lstStyle/>
          <a:p>
            <a:fld id="{E6B2256F-F344-473E-8D48-54ACBE576854}" type="slidenum">
              <a:rPr lang="en-US" smtClean="0"/>
              <a:pPr/>
              <a:t>4</a:t>
            </a:fld>
            <a:endParaRPr lang="en-US"/>
          </a:p>
        </p:txBody>
      </p:sp>
    </p:spTree>
    <p:extLst>
      <p:ext uri="{BB962C8B-B14F-4D97-AF65-F5344CB8AC3E}">
        <p14:creationId xmlns:p14="http://schemas.microsoft.com/office/powerpoint/2010/main" val="26664904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Alaska</a:t>
            </a:r>
            <a:r>
              <a:rPr lang="en-US" baseline="0" dirty="0" smtClean="0"/>
              <a:t> achieved its statehood in </a:t>
            </a:r>
            <a:r>
              <a:rPr lang="en-US" baseline="0" dirty="0" smtClean="0"/>
              <a:t>1959, therefore </a:t>
            </a:r>
            <a:r>
              <a:rPr lang="en-US" baseline="0" dirty="0" smtClean="0"/>
              <a:t>being entitled to one member in the United States House of Representatives elected in the states’ at-large congressional district. By area, Alaska’s congressional district is the largest congressional district in the United States. According to the American Community </a:t>
            </a:r>
            <a:r>
              <a:rPr lang="en-US" baseline="0" dirty="0" smtClean="0"/>
              <a:t>Surveys, population </a:t>
            </a:r>
            <a:r>
              <a:rPr lang="en-US" baseline="0" dirty="0" smtClean="0"/>
              <a:t>at Alaska congressional district was estimated to be 737438 (</a:t>
            </a:r>
            <a:r>
              <a:rPr lang="en-US" sz="1200" b="0" i="0" kern="1200" dirty="0" smtClean="0">
                <a:solidFill>
                  <a:schemeClr val="tx1"/>
                </a:solidFill>
                <a:effectLst/>
                <a:latin typeface="+mn-lt"/>
                <a:ea typeface="+mn-ea"/>
                <a:cs typeface="+mn-cs"/>
              </a:rPr>
              <a:t>U.S. Census Bureau </a:t>
            </a:r>
            <a:r>
              <a:rPr lang="en-US" sz="1200" b="0" i="0" kern="1200" dirty="0" err="1" smtClean="0">
                <a:solidFill>
                  <a:schemeClr val="tx1"/>
                </a:solidFill>
                <a:effectLst/>
                <a:latin typeface="+mn-lt"/>
                <a:ea typeface="+mn-ea"/>
                <a:cs typeface="+mn-cs"/>
              </a:rPr>
              <a:t>QuickFacts</a:t>
            </a:r>
            <a:r>
              <a:rPr lang="en-US" sz="1200" b="0" i="0" kern="1200" dirty="0" smtClean="0">
                <a:solidFill>
                  <a:schemeClr val="tx1"/>
                </a:solidFill>
                <a:effectLst/>
                <a:latin typeface="+mn-lt"/>
                <a:ea typeface="+mn-ea"/>
                <a:cs typeface="+mn-cs"/>
              </a:rPr>
              <a:t>: Alaska, 2019)</a:t>
            </a:r>
            <a:r>
              <a:rPr lang="en-US" baseline="0" dirty="0" smtClean="0"/>
              <a:t>. The American Community Surveys helps local officials, community leaders and business understand the changes taking place in communities. Different ethnicities live in Alaska with Whites constituting more than a half of the congressional district population. The blacks make up 2.99% of the population, Native Americans 14.86%, Pacific Islands Americans 1.19 %, 8.57 % of the population being made of a combination of two or more races, while other ethnic compositions represent 1.52 % (</a:t>
            </a:r>
            <a:r>
              <a:rPr lang="en-US" sz="1200" b="0" i="0" kern="1200" dirty="0" smtClean="0">
                <a:solidFill>
                  <a:schemeClr val="tx1"/>
                </a:solidFill>
                <a:effectLst/>
                <a:latin typeface="+mn-lt"/>
                <a:ea typeface="+mn-ea"/>
                <a:cs typeface="+mn-cs"/>
              </a:rPr>
              <a:t>U.S. Census Bureau </a:t>
            </a:r>
            <a:r>
              <a:rPr lang="en-US" sz="1200" b="0" i="0" kern="1200" dirty="0" err="1" smtClean="0">
                <a:solidFill>
                  <a:schemeClr val="tx1"/>
                </a:solidFill>
                <a:effectLst/>
                <a:latin typeface="+mn-lt"/>
                <a:ea typeface="+mn-ea"/>
                <a:cs typeface="+mn-cs"/>
              </a:rPr>
              <a:t>QuickFacts</a:t>
            </a:r>
            <a:r>
              <a:rPr lang="en-US" sz="1200" b="0" i="0" kern="1200" dirty="0" smtClean="0">
                <a:solidFill>
                  <a:schemeClr val="tx1"/>
                </a:solidFill>
                <a:effectLst/>
                <a:latin typeface="+mn-lt"/>
                <a:ea typeface="+mn-ea"/>
                <a:cs typeface="+mn-cs"/>
              </a:rPr>
              <a:t>: Alaska, 2019)</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E6B2256F-F344-473E-8D48-54ACBE576854}" type="slidenum">
              <a:rPr lang="en-US" smtClean="0"/>
              <a:pPr/>
              <a:t>5</a:t>
            </a:fld>
            <a:endParaRPr lang="en-US"/>
          </a:p>
        </p:txBody>
      </p:sp>
    </p:spTree>
    <p:extLst>
      <p:ext uri="{BB962C8B-B14F-4D97-AF65-F5344CB8AC3E}">
        <p14:creationId xmlns:p14="http://schemas.microsoft.com/office/powerpoint/2010/main" val="3277916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State of Alaska has a high medium income of $73114 because it has a low population and lots of oil resources. Therefore, many of the industries in the state have to pay fairly significant wages to attract people to the workforce. The State also distributes dividends from the Alaskan Permanent Fund to Alaskan residents. Most of the Alaskan residents work in oil related jobs which are often found in remote areas. Therefore, the oil companies have a higher </a:t>
            </a:r>
            <a:r>
              <a:rPr lang="en-US" baseline="0" dirty="0" smtClean="0"/>
              <a:t>incomes. Unfortunately, 10.9 </a:t>
            </a:r>
            <a:r>
              <a:rPr lang="en-US" baseline="0" dirty="0" smtClean="0"/>
              <a:t>% of the residents live below the poverty line. </a:t>
            </a:r>
          </a:p>
        </p:txBody>
      </p:sp>
      <p:sp>
        <p:nvSpPr>
          <p:cNvPr id="4" name="Slide Number Placeholder 3"/>
          <p:cNvSpPr>
            <a:spLocks noGrp="1"/>
          </p:cNvSpPr>
          <p:nvPr>
            <p:ph type="sldNum" sz="quarter" idx="10"/>
          </p:nvPr>
        </p:nvSpPr>
        <p:spPr/>
        <p:txBody>
          <a:bodyPr/>
          <a:lstStyle/>
          <a:p>
            <a:fld id="{E6B2256F-F344-473E-8D48-54ACBE576854}" type="slidenum">
              <a:rPr lang="en-US" smtClean="0"/>
              <a:pPr/>
              <a:t>6</a:t>
            </a:fld>
            <a:endParaRPr lang="en-US"/>
          </a:p>
        </p:txBody>
      </p:sp>
    </p:spTree>
    <p:extLst>
      <p:ext uri="{BB962C8B-B14F-4D97-AF65-F5344CB8AC3E}">
        <p14:creationId xmlns:p14="http://schemas.microsoft.com/office/powerpoint/2010/main" val="15190710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a:t>
            </a:r>
            <a:r>
              <a:rPr lang="en-US" baseline="0" dirty="0" smtClean="0"/>
              <a:t> are 533, 973 </a:t>
            </a:r>
            <a:r>
              <a:rPr lang="en-US" baseline="0" dirty="0" smtClean="0"/>
              <a:t>registered </a:t>
            </a:r>
            <a:r>
              <a:rPr lang="en-US" baseline="0" dirty="0" smtClean="0"/>
              <a:t>voters in Alaska State. 53.93 % </a:t>
            </a:r>
            <a:r>
              <a:rPr lang="en-US" baseline="0" dirty="0" smtClean="0"/>
              <a:t>registered </a:t>
            </a:r>
            <a:r>
              <a:rPr lang="en-US" baseline="0" dirty="0" smtClean="0"/>
              <a:t>voters are independent, 26.51% are registered to the Republican Party, 15.29 % are registered to the Democratic Party while 5.27 % are registered to other Minority Parties. During the 2018 general election 282, 166 of the registered voters vote representing 52.84 %. Incumbent Don Young defeated Activist </a:t>
            </a:r>
            <a:r>
              <a:rPr lang="en-US" baseline="0" dirty="0" err="1" smtClean="0"/>
              <a:t>Alyse</a:t>
            </a:r>
            <a:r>
              <a:rPr lang="en-US" baseline="0" dirty="0" smtClean="0"/>
              <a:t> Galvin and other 2 independent candidate to represent Alaska At-large congressional District for the 24</a:t>
            </a:r>
            <a:r>
              <a:rPr lang="en-US" baseline="30000" dirty="0" smtClean="0"/>
              <a:t>th</a:t>
            </a:r>
            <a:r>
              <a:rPr lang="en-US" baseline="0" dirty="0" smtClean="0"/>
              <a:t> term in the House of Representatives. Voter turn out increases members’ electability rates.</a:t>
            </a:r>
          </a:p>
          <a:p>
            <a:endParaRPr lang="en-US" baseline="0" dirty="0" smtClean="0"/>
          </a:p>
          <a:p>
            <a:r>
              <a:rPr lang="en-US" baseline="0" dirty="0" smtClean="0"/>
              <a:t>I </a:t>
            </a:r>
            <a:r>
              <a:rPr lang="en-US" baseline="0" dirty="0" smtClean="0"/>
              <a:t>expected a larger voter registration and turnout in Alaska State. Statistics show that educated people tend to register as voters and subsequently vote in </a:t>
            </a:r>
            <a:r>
              <a:rPr lang="en-US" baseline="0" dirty="0" smtClean="0"/>
              <a:t>elections. </a:t>
            </a:r>
            <a:r>
              <a:rPr lang="en-US" baseline="0" dirty="0" smtClean="0"/>
              <a:t>Alaska congressional district has a high educational attainment rate of 92.4 </a:t>
            </a:r>
            <a:r>
              <a:rPr lang="en-US" baseline="0" dirty="0" smtClean="0"/>
              <a:t>%; hence, I </a:t>
            </a:r>
            <a:r>
              <a:rPr lang="en-US" baseline="0" dirty="0" smtClean="0"/>
              <a:t>would expect many people to be registered and turn out during elections. </a:t>
            </a:r>
            <a:r>
              <a:rPr lang="en-US" baseline="0" dirty="0" smtClean="0"/>
              <a:t>Social </a:t>
            </a:r>
            <a:r>
              <a:rPr lang="en-US" baseline="0" dirty="0" smtClean="0"/>
              <a:t>economic status affect the voter registration and turnout patterns. Wealthy people vote at much higher rates than those with lower socio-economic status. With Alaska being among the wealthy states in the United States of America, many people enjoy a high socio-economic </a:t>
            </a:r>
            <a:r>
              <a:rPr lang="en-US" baseline="0" dirty="0" smtClean="0"/>
              <a:t>status. Therefore</a:t>
            </a:r>
            <a:r>
              <a:rPr lang="en-US" baseline="0" dirty="0" smtClean="0"/>
              <a:t>, it is expected that many of the residents will be registered as voters and turnout to vote during election dates. </a:t>
            </a:r>
            <a:endParaRPr lang="en-US" dirty="0"/>
          </a:p>
        </p:txBody>
      </p:sp>
      <p:sp>
        <p:nvSpPr>
          <p:cNvPr id="4" name="Slide Number Placeholder 3"/>
          <p:cNvSpPr>
            <a:spLocks noGrp="1"/>
          </p:cNvSpPr>
          <p:nvPr>
            <p:ph type="sldNum" sz="quarter" idx="10"/>
          </p:nvPr>
        </p:nvSpPr>
        <p:spPr/>
        <p:txBody>
          <a:bodyPr/>
          <a:lstStyle/>
          <a:p>
            <a:fld id="{E6B2256F-F344-473E-8D48-54ACBE576854}" type="slidenum">
              <a:rPr lang="en-US" smtClean="0"/>
              <a:pPr/>
              <a:t>7</a:t>
            </a:fld>
            <a:endParaRPr lang="en-US"/>
          </a:p>
        </p:txBody>
      </p:sp>
    </p:spTree>
    <p:extLst>
      <p:ext uri="{BB962C8B-B14F-4D97-AF65-F5344CB8AC3E}">
        <p14:creationId xmlns:p14="http://schemas.microsoft.com/office/powerpoint/2010/main" val="14338878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Constituent</a:t>
            </a:r>
            <a:r>
              <a:rPr lang="en-US" baseline="0" dirty="0" smtClean="0"/>
              <a:t> service entails a wide array of non-legislative activities that are undertaken by congressional members and staff to it constituents. </a:t>
            </a:r>
            <a:r>
              <a:rPr lang="en-US" baseline="0" dirty="0" smtClean="0"/>
              <a:t>These services </a:t>
            </a:r>
            <a:r>
              <a:rPr lang="en-US" baseline="0" dirty="0" smtClean="0"/>
              <a:t>are considered congressional </a:t>
            </a:r>
            <a:r>
              <a:rPr lang="en-US" baseline="0" dirty="0" smtClean="0"/>
              <a:t>representative’s responsibility</a:t>
            </a:r>
            <a:r>
              <a:rPr lang="en-US" baseline="0" dirty="0" smtClean="0"/>
              <a:t>. </a:t>
            </a:r>
            <a:r>
              <a:rPr lang="en-US" baseline="0" dirty="0" smtClean="0"/>
              <a:t>Nevertheless, different </a:t>
            </a:r>
            <a:r>
              <a:rPr lang="en-US" baseline="0" dirty="0" smtClean="0"/>
              <a:t>congressional members vary in their activities, priorities and scope of constituent services. </a:t>
            </a:r>
            <a:r>
              <a:rPr lang="en-US" baseline="0" dirty="0" smtClean="0"/>
              <a:t>Don </a:t>
            </a:r>
            <a:r>
              <a:rPr lang="en-US" baseline="0" dirty="0" smtClean="0"/>
              <a:t>young provides a variety of Constituent services which </a:t>
            </a:r>
            <a:r>
              <a:rPr lang="en-US" baseline="0" dirty="0" smtClean="0"/>
              <a:t>include helping </a:t>
            </a:r>
            <a:r>
              <a:rPr lang="en-US" baseline="0" dirty="0" smtClean="0"/>
              <a:t>people with federal problems. Although he cannot override decisions that are made by a federal agency, he intervenes on behalf of his constituents to answer questions and find solutions. Don Young helps his constituents with information regarding job opportunities within the federal government (</a:t>
            </a:r>
            <a:r>
              <a:rPr lang="en-US" sz="1200" b="0" i="0" kern="1200" dirty="0" smtClean="0">
                <a:solidFill>
                  <a:schemeClr val="tx1"/>
                </a:solidFill>
                <a:effectLst/>
                <a:latin typeface="+mn-lt"/>
                <a:ea typeface="+mn-ea"/>
                <a:cs typeface="+mn-cs"/>
              </a:rPr>
              <a:t>Congressman Don Young, 2019)</a:t>
            </a:r>
            <a:r>
              <a:rPr lang="en-US" baseline="0" dirty="0" smtClean="0"/>
              <a:t>. He also offers internship opportunities in his Washington D.C offices which help students gain invaluable experience in the legislative process. Congressman Don Young is the founder and co-chair of the Congressional Veterans Fellowship Caucus which seeks to increase the number of veterans that are working on Capital Hill by providing with skills and resources required to bridge the gap between legislative work and military service. Additional services </a:t>
            </a:r>
            <a:r>
              <a:rPr lang="en-US" baseline="0" dirty="0" smtClean="0"/>
              <a:t>that Don Young’s office provide is to help </a:t>
            </a:r>
            <a:r>
              <a:rPr lang="en-US" baseline="0" dirty="0" smtClean="0"/>
              <a:t>secure congratulatory greetings from the president for a birthday for persons who have turned 80 years of age and </a:t>
            </a:r>
            <a:r>
              <a:rPr lang="en-US" baseline="0" dirty="0" smtClean="0"/>
              <a:t>above and a </a:t>
            </a:r>
            <a:r>
              <a:rPr lang="en-US" baseline="0" dirty="0" smtClean="0"/>
              <a:t>wedding </a:t>
            </a:r>
            <a:r>
              <a:rPr lang="en-US" baseline="0" dirty="0" smtClean="0"/>
              <a:t>anniversaries </a:t>
            </a:r>
            <a:r>
              <a:rPr lang="en-US" baseline="0" dirty="0" smtClean="0"/>
              <a:t>for those that have been married for 50 years or more (</a:t>
            </a:r>
            <a:r>
              <a:rPr lang="en-US" sz="1200" b="0" i="0" kern="1200" dirty="0" smtClean="0">
                <a:solidFill>
                  <a:schemeClr val="tx1"/>
                </a:solidFill>
                <a:effectLst/>
                <a:latin typeface="+mn-lt"/>
                <a:ea typeface="+mn-ea"/>
                <a:cs typeface="+mn-cs"/>
              </a:rPr>
              <a:t>Congressman Don Young, </a:t>
            </a:r>
            <a:r>
              <a:rPr lang="en-US" sz="1200" b="0" i="0" kern="1200" dirty="0" smtClean="0">
                <a:solidFill>
                  <a:schemeClr val="tx1"/>
                </a:solidFill>
                <a:effectLst/>
                <a:latin typeface="+mn-lt"/>
                <a:ea typeface="+mn-ea"/>
                <a:cs typeface="+mn-cs"/>
              </a:rPr>
              <a:t>2019)</a:t>
            </a:r>
            <a:r>
              <a:rPr lang="en-US" baseline="0" dirty="0" smtClean="0"/>
              <a:t>. </a:t>
            </a:r>
            <a:r>
              <a:rPr lang="en-US" baseline="0" dirty="0" smtClean="0"/>
              <a:t>His office also provides a kid’s section where his kids can find information about the United States Governments, kid news and other fun things. </a:t>
            </a:r>
            <a:endParaRPr lang="en-US" dirty="0"/>
          </a:p>
        </p:txBody>
      </p:sp>
      <p:sp>
        <p:nvSpPr>
          <p:cNvPr id="4" name="Slide Number Placeholder 3"/>
          <p:cNvSpPr>
            <a:spLocks noGrp="1"/>
          </p:cNvSpPr>
          <p:nvPr>
            <p:ph type="sldNum" sz="quarter" idx="10"/>
          </p:nvPr>
        </p:nvSpPr>
        <p:spPr/>
        <p:txBody>
          <a:bodyPr/>
          <a:lstStyle/>
          <a:p>
            <a:fld id="{E6B2256F-F344-473E-8D48-54ACBE576854}" type="slidenum">
              <a:rPr lang="en-US" smtClean="0"/>
              <a:pPr/>
              <a:t>8</a:t>
            </a:fld>
            <a:endParaRPr lang="en-US"/>
          </a:p>
        </p:txBody>
      </p:sp>
    </p:spTree>
    <p:extLst>
      <p:ext uri="{BB962C8B-B14F-4D97-AF65-F5344CB8AC3E}">
        <p14:creationId xmlns:p14="http://schemas.microsoft.com/office/powerpoint/2010/main" val="11302928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Historically, representatives</a:t>
            </a:r>
            <a:r>
              <a:rPr lang="en-US" baseline="0" dirty="0" smtClean="0"/>
              <a:t> and governments focused on in person meetings to receive constituent contributions and input. However, this method does not work any </a:t>
            </a:r>
            <a:r>
              <a:rPr lang="en-US" baseline="0" dirty="0" smtClean="0"/>
              <a:t>more. With </a:t>
            </a:r>
            <a:r>
              <a:rPr lang="en-US" baseline="0" dirty="0" smtClean="0"/>
              <a:t>development of technology and increase of younger generations that are more comfortable engaging </a:t>
            </a:r>
            <a:r>
              <a:rPr lang="en-US" baseline="0" dirty="0" smtClean="0"/>
              <a:t>online, </a:t>
            </a:r>
            <a:r>
              <a:rPr lang="en-US" baseline="0" dirty="0" smtClean="0"/>
              <a:t>it </a:t>
            </a:r>
            <a:r>
              <a:rPr lang="en-US" baseline="0" dirty="0" smtClean="0"/>
              <a:t>is essential </a:t>
            </a:r>
            <a:r>
              <a:rPr lang="en-US" baseline="0" dirty="0" smtClean="0"/>
              <a:t>that Don Young considers engaging with At-large congressional district constituents on an online platform. Tools such as Agora and platforms such as </a:t>
            </a:r>
            <a:r>
              <a:rPr lang="en-US" baseline="0" dirty="0" err="1" smtClean="0"/>
              <a:t>NextDoor</a:t>
            </a:r>
            <a:r>
              <a:rPr lang="en-US" baseline="0" dirty="0" smtClean="0"/>
              <a:t> offer his residents an opportunity to engage him and participate from anywhere without </a:t>
            </a:r>
            <a:r>
              <a:rPr lang="en-US" baseline="0" dirty="0" smtClean="0"/>
              <a:t>necessarily </a:t>
            </a:r>
            <a:r>
              <a:rPr lang="en-US" baseline="0" dirty="0" smtClean="0"/>
              <a:t>attending meetings in person (</a:t>
            </a:r>
            <a:r>
              <a:rPr lang="en-US" sz="1200" b="0" i="0" kern="1200" dirty="0" smtClean="0">
                <a:solidFill>
                  <a:schemeClr val="tx1"/>
                </a:solidFill>
                <a:effectLst/>
                <a:latin typeface="+mn-lt"/>
                <a:ea typeface="+mn-ea"/>
                <a:cs typeface="+mn-cs"/>
              </a:rPr>
              <a:t>Top 3 trends in modern constituent services - </a:t>
            </a:r>
            <a:r>
              <a:rPr lang="en-US" sz="1200" b="0" i="0" kern="1200" dirty="0" err="1" smtClean="0">
                <a:solidFill>
                  <a:schemeClr val="tx1"/>
                </a:solidFill>
                <a:effectLst/>
                <a:latin typeface="+mn-lt"/>
                <a:ea typeface="+mn-ea"/>
                <a:cs typeface="+mn-cs"/>
              </a:rPr>
              <a:t>GovFresh</a:t>
            </a:r>
            <a:r>
              <a:rPr lang="en-US" sz="1200" b="0" i="0" kern="1200" dirty="0" smtClean="0">
                <a:solidFill>
                  <a:schemeClr val="tx1"/>
                </a:solidFill>
                <a:effectLst/>
                <a:latin typeface="+mn-lt"/>
                <a:ea typeface="+mn-ea"/>
                <a:cs typeface="+mn-cs"/>
              </a:rPr>
              <a:t>, 2019)</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E6B2256F-F344-473E-8D48-54ACBE576854}" type="slidenum">
              <a:rPr lang="en-US" smtClean="0"/>
              <a:pPr/>
              <a:t>9</a:t>
            </a:fld>
            <a:endParaRPr lang="en-US"/>
          </a:p>
        </p:txBody>
      </p:sp>
    </p:spTree>
    <p:extLst>
      <p:ext uri="{BB962C8B-B14F-4D97-AF65-F5344CB8AC3E}">
        <p14:creationId xmlns:p14="http://schemas.microsoft.com/office/powerpoint/2010/main" val="673617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United States House of Representatives</a:t>
            </a:r>
            <a:r>
              <a:rPr lang="en-US" baseline="0" dirty="0" smtClean="0"/>
              <a:t> has committees which consider </a:t>
            </a:r>
            <a:r>
              <a:rPr lang="en-US" baseline="0" dirty="0" smtClean="0"/>
              <a:t>billing </a:t>
            </a:r>
            <a:r>
              <a:rPr lang="en-US" baseline="0" dirty="0" smtClean="0"/>
              <a:t>issues in addition to providing oversight for federal government and agencies programs and other areas that are within their jurisdictions. Don Young serves as the most Senior member of the House of Natural Resources Committee and House Transportation and infrastructure Committee (</a:t>
            </a:r>
            <a:r>
              <a:rPr lang="en-US" sz="1200" b="0" i="0" kern="1200" dirty="0" smtClean="0">
                <a:solidFill>
                  <a:schemeClr val="tx1"/>
                </a:solidFill>
                <a:effectLst/>
                <a:latin typeface="+mn-lt"/>
                <a:ea typeface="+mn-ea"/>
                <a:cs typeface="+mn-cs"/>
              </a:rPr>
              <a:t>Congressman Don Young, 2019)</a:t>
            </a:r>
            <a:r>
              <a:rPr lang="en-US" baseline="0" dirty="0" smtClean="0"/>
              <a:t>. He is currently the Chairman Emeritus for the House Natural Resource Committee where he provides his expertise and knowledge to the panel’s subcommittees. His position as a chairman of the Natural Resources committee furthers his ability to take a lead </a:t>
            </a:r>
            <a:r>
              <a:rPr lang="en-US" baseline="0" dirty="0" smtClean="0"/>
              <a:t>in natural </a:t>
            </a:r>
            <a:r>
              <a:rPr lang="en-US" baseline="0" dirty="0" smtClean="0"/>
              <a:t>resources related priorities including reauthorization of national fisheries legislation. In the House Transportation and Infrastructure committee works to provide a robust investment and develop critical infrastructure and transportation system for Alaska constituents (</a:t>
            </a:r>
            <a:r>
              <a:rPr lang="en-US" sz="1200" b="0" i="0" kern="1200" dirty="0" smtClean="0">
                <a:solidFill>
                  <a:schemeClr val="tx1"/>
                </a:solidFill>
                <a:effectLst/>
                <a:latin typeface="+mn-lt"/>
                <a:ea typeface="+mn-ea"/>
                <a:cs typeface="+mn-cs"/>
              </a:rPr>
              <a:t>Congressman Don Young, 2019)</a:t>
            </a:r>
            <a:r>
              <a:rPr lang="en-US" baseline="0" dirty="0" smtClean="0"/>
              <a:t>. Don Young was appointed by the House Leadership to serve upon the Republican Policy Committee as the House Transportation and infrastructure designee. </a:t>
            </a:r>
            <a:endParaRPr lang="en-US" dirty="0"/>
          </a:p>
        </p:txBody>
      </p:sp>
      <p:sp>
        <p:nvSpPr>
          <p:cNvPr id="4" name="Slide Number Placeholder 3"/>
          <p:cNvSpPr>
            <a:spLocks noGrp="1"/>
          </p:cNvSpPr>
          <p:nvPr>
            <p:ph type="sldNum" sz="quarter" idx="10"/>
          </p:nvPr>
        </p:nvSpPr>
        <p:spPr/>
        <p:txBody>
          <a:bodyPr/>
          <a:lstStyle/>
          <a:p>
            <a:fld id="{E6B2256F-F344-473E-8D48-54ACBE576854}" type="slidenum">
              <a:rPr lang="en-US" smtClean="0"/>
              <a:pPr/>
              <a:t>10</a:t>
            </a:fld>
            <a:endParaRPr lang="en-US"/>
          </a:p>
        </p:txBody>
      </p:sp>
    </p:spTree>
    <p:extLst>
      <p:ext uri="{BB962C8B-B14F-4D97-AF65-F5344CB8AC3E}">
        <p14:creationId xmlns:p14="http://schemas.microsoft.com/office/powerpoint/2010/main" val="27204594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Congressional working</a:t>
            </a:r>
            <a:r>
              <a:rPr lang="en-US" baseline="0" dirty="0" smtClean="0"/>
              <a:t> groups serves as a forum for discussion and allows members of congress to build momentum around legislation and complex issues. Caucuses and working groups are essential aspects to the operation of congress. Congressman don Young co-chairs a number of congressional working groups and caucuses in the 116</a:t>
            </a:r>
            <a:r>
              <a:rPr lang="en-US" baseline="30000" dirty="0" smtClean="0"/>
              <a:t>th</a:t>
            </a:r>
            <a:r>
              <a:rPr lang="en-US" baseline="0" dirty="0" smtClean="0"/>
              <a:t> congress (</a:t>
            </a:r>
            <a:r>
              <a:rPr lang="en-US" sz="1200" b="0" i="0" kern="1200" dirty="0" smtClean="0">
                <a:solidFill>
                  <a:schemeClr val="tx1"/>
                </a:solidFill>
                <a:effectLst/>
                <a:latin typeface="+mn-lt"/>
                <a:ea typeface="+mn-ea"/>
                <a:cs typeface="+mn-cs"/>
              </a:rPr>
              <a:t>Congressman Don Young, 2019)</a:t>
            </a:r>
            <a:r>
              <a:rPr lang="en-US" baseline="0" dirty="0" smtClean="0"/>
              <a:t>. He is also a member of several caucuses in the house where he uses the opportunity to discuss important legislation and issues facing Americans and specifically the Alaskans.</a:t>
            </a:r>
            <a:endParaRPr lang="en-US" dirty="0"/>
          </a:p>
        </p:txBody>
      </p:sp>
      <p:sp>
        <p:nvSpPr>
          <p:cNvPr id="4" name="Slide Number Placeholder 3"/>
          <p:cNvSpPr>
            <a:spLocks noGrp="1"/>
          </p:cNvSpPr>
          <p:nvPr>
            <p:ph type="sldNum" sz="quarter" idx="10"/>
          </p:nvPr>
        </p:nvSpPr>
        <p:spPr/>
        <p:txBody>
          <a:bodyPr/>
          <a:lstStyle/>
          <a:p>
            <a:fld id="{E6B2256F-F344-473E-8D48-54ACBE576854}" type="slidenum">
              <a:rPr lang="en-US" smtClean="0"/>
              <a:pPr/>
              <a:t>11</a:t>
            </a:fld>
            <a:endParaRPr lang="en-US"/>
          </a:p>
        </p:txBody>
      </p:sp>
    </p:spTree>
    <p:extLst>
      <p:ext uri="{BB962C8B-B14F-4D97-AF65-F5344CB8AC3E}">
        <p14:creationId xmlns:p14="http://schemas.microsoft.com/office/powerpoint/2010/main" val="37494530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Don Young</a:t>
            </a:r>
            <a:r>
              <a:rPr lang="en-US" baseline="0" dirty="0" smtClean="0"/>
              <a:t> has introduced a number of bills, </a:t>
            </a:r>
            <a:r>
              <a:rPr lang="en-US" baseline="0" dirty="0" smtClean="0"/>
              <a:t>amendments </a:t>
            </a:r>
            <a:r>
              <a:rPr lang="en-US" baseline="0" dirty="0" smtClean="0"/>
              <a:t>and legislation in </a:t>
            </a:r>
            <a:r>
              <a:rPr lang="en-US" baseline="0" dirty="0" smtClean="0"/>
              <a:t>the 116</a:t>
            </a:r>
            <a:r>
              <a:rPr lang="en-US" baseline="30000" dirty="0" smtClean="0"/>
              <a:t>th</a:t>
            </a:r>
            <a:r>
              <a:rPr lang="en-US" baseline="0" dirty="0" smtClean="0"/>
              <a:t> Congress, either </a:t>
            </a:r>
            <a:r>
              <a:rPr lang="en-US" baseline="0" dirty="0" smtClean="0"/>
              <a:t>individually or </a:t>
            </a:r>
            <a:r>
              <a:rPr lang="en-US" baseline="0" dirty="0" smtClean="0"/>
              <a:t>through </a:t>
            </a:r>
            <a:r>
              <a:rPr lang="en-US" baseline="0" dirty="0" smtClean="0"/>
              <a:t>committees through which he serves. Some of the bills </a:t>
            </a:r>
            <a:r>
              <a:rPr lang="en-US" baseline="0" dirty="0" smtClean="0"/>
              <a:t>are </a:t>
            </a:r>
            <a:r>
              <a:rPr lang="en-US" baseline="0" dirty="0" smtClean="0"/>
              <a:t>directly related to the constituents of At-large congressional </a:t>
            </a:r>
            <a:r>
              <a:rPr lang="en-US" baseline="0" dirty="0" smtClean="0"/>
              <a:t>district of </a:t>
            </a:r>
            <a:r>
              <a:rPr lang="en-US" baseline="0" dirty="0" smtClean="0"/>
              <a:t>Alaska. For </a:t>
            </a:r>
            <a:r>
              <a:rPr lang="en-US" baseline="0" dirty="0" smtClean="0"/>
              <a:t>instance, the </a:t>
            </a:r>
            <a:r>
              <a:rPr lang="en-US" baseline="0" dirty="0" smtClean="0"/>
              <a:t>Alaska Remote Generator Reliability and </a:t>
            </a:r>
            <a:r>
              <a:rPr lang="en-US" baseline="0" dirty="0" smtClean="0"/>
              <a:t>Protection </a:t>
            </a:r>
            <a:r>
              <a:rPr lang="en-US" baseline="0" dirty="0" smtClean="0"/>
              <a:t>Act which relaxes stringent environmental Protection Agency emission regulations for generators used in remote </a:t>
            </a:r>
            <a:r>
              <a:rPr lang="en-US" baseline="0" dirty="0" smtClean="0"/>
              <a:t>Alaska. Therefore, this allows his </a:t>
            </a:r>
            <a:r>
              <a:rPr lang="en-US" baseline="0" dirty="0" smtClean="0"/>
              <a:t>constituents and residents of remote communities in Alaska to power their villages </a:t>
            </a:r>
            <a:r>
              <a:rPr lang="en-US" sz="1200" b="0" i="0" kern="1200" dirty="0" smtClean="0">
                <a:solidFill>
                  <a:schemeClr val="tx1"/>
                </a:solidFill>
                <a:effectLst/>
                <a:latin typeface="+mn-lt"/>
                <a:ea typeface="+mn-ea"/>
                <a:cs typeface="+mn-cs"/>
              </a:rPr>
              <a:t>(Don Young’s 2017 legislative statistics, 2019</a:t>
            </a:r>
            <a:r>
              <a:rPr lang="en-US" sz="1200" b="0" i="0" kern="1200" dirty="0" smtClean="0">
                <a:solidFill>
                  <a:schemeClr val="tx1"/>
                </a:solidFill>
                <a:effectLst/>
                <a:latin typeface="+mn-lt"/>
                <a:ea typeface="+mn-ea"/>
                <a:cs typeface="+mn-cs"/>
              </a:rPr>
              <a:t>)</a:t>
            </a:r>
            <a:r>
              <a:rPr lang="en-US" baseline="0" dirty="0" smtClean="0"/>
              <a:t>. His success in this legislation has also enabled residents to power their homes reliably and affordably and this could </a:t>
            </a:r>
            <a:r>
              <a:rPr lang="en-US" baseline="0" dirty="0" smtClean="0"/>
              <a:t>warrant his re-election in the 2020 elections </a:t>
            </a:r>
            <a:r>
              <a:rPr lang="en-US" sz="1200" b="0" i="0" kern="1200" dirty="0" smtClean="0">
                <a:solidFill>
                  <a:schemeClr val="tx1"/>
                </a:solidFill>
                <a:effectLst/>
                <a:latin typeface="+mn-lt"/>
                <a:ea typeface="+mn-ea"/>
                <a:cs typeface="+mn-cs"/>
              </a:rPr>
              <a:t>(Don Young’s 2017 legislative statistics, 2019)</a:t>
            </a:r>
            <a:r>
              <a:rPr lang="en-US" baseline="0" dirty="0" smtClean="0"/>
              <a:t>. </a:t>
            </a:r>
            <a:r>
              <a:rPr lang="en-US" baseline="0" dirty="0" smtClean="0"/>
              <a:t>However, Alaska </a:t>
            </a:r>
            <a:r>
              <a:rPr lang="en-US" baseline="0" dirty="0" smtClean="0"/>
              <a:t>has been facing a decline in in oil production which has affected the Alaska economy and its government. The state is also faced with numerous health issues due to the failing health care system</a:t>
            </a:r>
            <a:r>
              <a:rPr lang="en-US" baseline="0" dirty="0" smtClean="0"/>
              <a:t>. </a:t>
            </a:r>
            <a:r>
              <a:rPr lang="en-US" baseline="0" dirty="0" smtClean="0"/>
              <a:t>To foster his reelection bid, he should focus on Health, Safety, Housing, Human rights and public defense and legislation that seeks to improve the production of oil.</a:t>
            </a:r>
            <a:endParaRPr lang="en-US" dirty="0"/>
          </a:p>
        </p:txBody>
      </p:sp>
      <p:sp>
        <p:nvSpPr>
          <p:cNvPr id="4" name="Slide Number Placeholder 3"/>
          <p:cNvSpPr>
            <a:spLocks noGrp="1"/>
          </p:cNvSpPr>
          <p:nvPr>
            <p:ph type="sldNum" sz="quarter" idx="10"/>
          </p:nvPr>
        </p:nvSpPr>
        <p:spPr/>
        <p:txBody>
          <a:bodyPr/>
          <a:lstStyle/>
          <a:p>
            <a:fld id="{E6B2256F-F344-473E-8D48-54ACBE576854}" type="slidenum">
              <a:rPr lang="en-US" smtClean="0"/>
              <a:pPr/>
              <a:t>12</a:t>
            </a:fld>
            <a:endParaRPr lang="en-US"/>
          </a:p>
        </p:txBody>
      </p:sp>
    </p:spTree>
    <p:extLst>
      <p:ext uri="{BB962C8B-B14F-4D97-AF65-F5344CB8AC3E}">
        <p14:creationId xmlns:p14="http://schemas.microsoft.com/office/powerpoint/2010/main" val="40913290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Alaska’s energy and economic future</a:t>
            </a:r>
            <a:r>
              <a:rPr lang="en-US" baseline="0" dirty="0" smtClean="0"/>
              <a:t> are dependent. There are harmful government regulations and litigations that are limiting the development of Alaska’s economy and energy industry. Don Young believes that removing harmful regulations and reducing </a:t>
            </a:r>
            <a:r>
              <a:rPr lang="en-US" baseline="0" dirty="0" smtClean="0"/>
              <a:t>unnecessary </a:t>
            </a:r>
            <a:r>
              <a:rPr lang="en-US" baseline="0" dirty="0" smtClean="0"/>
              <a:t>litigations will help the state start planning and development of its energy and economic future. Solving Alaska’s energy issues will promote the economy and industry because cheap energy increases the jobs and the industry (</a:t>
            </a:r>
            <a:r>
              <a:rPr lang="en-US" sz="1200" b="0" i="0" kern="1200" dirty="0" smtClean="0">
                <a:solidFill>
                  <a:schemeClr val="tx1"/>
                </a:solidFill>
                <a:effectLst/>
                <a:latin typeface="+mn-lt"/>
                <a:ea typeface="+mn-ea"/>
                <a:cs typeface="+mn-cs"/>
              </a:rPr>
              <a:t>Congressman Don Young, 2019)</a:t>
            </a:r>
            <a:r>
              <a:rPr lang="en-US" baseline="0" dirty="0" smtClean="0"/>
              <a:t>. </a:t>
            </a:r>
          </a:p>
          <a:p>
            <a:r>
              <a:rPr lang="en-US" baseline="0" dirty="0" smtClean="0"/>
              <a:t>	United States national debt is over $21 million and is still growing. It is a challenge that is facing all American’s regardless of the state they reside. </a:t>
            </a:r>
            <a:r>
              <a:rPr lang="en-US" baseline="0" dirty="0" smtClean="0"/>
              <a:t>Yong believes </a:t>
            </a:r>
            <a:r>
              <a:rPr lang="en-US" baseline="0" dirty="0" smtClean="0"/>
              <a:t>that all Americans must come together to confront the national debt challenge. Therefore, </a:t>
            </a:r>
            <a:r>
              <a:rPr lang="en-US" baseline="0" dirty="0" smtClean="0"/>
              <a:t>he has </a:t>
            </a:r>
            <a:r>
              <a:rPr lang="en-US" baseline="0" dirty="0" smtClean="0"/>
              <a:t>for a long time supported a Balanced Budget Amendment to restrain federal spending to the amount of revenue that the country collects. The higher debt rates will affect the economy which will impact the whole country and States; Alaska included. </a:t>
            </a:r>
            <a:endParaRPr lang="en-US" dirty="0"/>
          </a:p>
        </p:txBody>
      </p:sp>
      <p:sp>
        <p:nvSpPr>
          <p:cNvPr id="4" name="Slide Number Placeholder 3"/>
          <p:cNvSpPr>
            <a:spLocks noGrp="1"/>
          </p:cNvSpPr>
          <p:nvPr>
            <p:ph type="sldNum" sz="quarter" idx="10"/>
          </p:nvPr>
        </p:nvSpPr>
        <p:spPr/>
        <p:txBody>
          <a:bodyPr/>
          <a:lstStyle/>
          <a:p>
            <a:fld id="{E6B2256F-F344-473E-8D48-54ACBE576854}" type="slidenum">
              <a:rPr lang="en-US" smtClean="0"/>
              <a:pPr/>
              <a:t>13</a:t>
            </a:fld>
            <a:endParaRPr lang="en-US"/>
          </a:p>
        </p:txBody>
      </p:sp>
    </p:spTree>
    <p:extLst>
      <p:ext uri="{BB962C8B-B14F-4D97-AF65-F5344CB8AC3E}">
        <p14:creationId xmlns:p14="http://schemas.microsoft.com/office/powerpoint/2010/main" val="41179894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Don Young</a:t>
            </a:r>
            <a:r>
              <a:rPr lang="en-US" baseline="0" dirty="0" smtClean="0"/>
              <a:t> believes that the United States of America is a beacon of freedom and democracy because of its ability to defend themselves</a:t>
            </a:r>
            <a:r>
              <a:rPr lang="en-US" baseline="0" dirty="0" smtClean="0"/>
              <a:t>. </a:t>
            </a:r>
            <a:r>
              <a:rPr lang="en-US" baseline="0" dirty="0" smtClean="0"/>
              <a:t>Therefore</a:t>
            </a:r>
            <a:r>
              <a:rPr lang="en-US" baseline="0" dirty="0" smtClean="0"/>
              <a:t>, he affirms that </a:t>
            </a:r>
            <a:r>
              <a:rPr lang="en-US" baseline="0" dirty="0" smtClean="0"/>
              <a:t>the </a:t>
            </a:r>
            <a:r>
              <a:rPr lang="en-US" baseline="0" dirty="0" smtClean="0"/>
              <a:t>country’s military </a:t>
            </a:r>
            <a:r>
              <a:rPr lang="en-US" baseline="0" dirty="0" smtClean="0"/>
              <a:t>should be trained and equipped to defend the interests of the </a:t>
            </a:r>
            <a:r>
              <a:rPr lang="en-US" baseline="0" dirty="0" smtClean="0"/>
              <a:t>nation and around </a:t>
            </a:r>
            <a:r>
              <a:rPr lang="en-US" baseline="0" dirty="0" smtClean="0"/>
              <a:t>the world. He believes that Alaska is in a strategic place which could provide </a:t>
            </a:r>
            <a:r>
              <a:rPr lang="en-US" baseline="0" dirty="0" smtClean="0"/>
              <a:t>a training field for </a:t>
            </a:r>
            <a:r>
              <a:rPr lang="en-US" baseline="0" dirty="0" smtClean="0"/>
              <a:t>the country’s military. </a:t>
            </a:r>
          </a:p>
          <a:p>
            <a:endParaRPr lang="en-US" baseline="0" dirty="0" smtClean="0"/>
          </a:p>
          <a:p>
            <a:r>
              <a:rPr lang="en-US" baseline="0" dirty="0" smtClean="0"/>
              <a:t>Don Young also </a:t>
            </a:r>
            <a:r>
              <a:rPr lang="en-US" baseline="0" dirty="0" smtClean="0"/>
              <a:t>believes that children have a right to study in a safe and productive learning environment and be provided with the best education possible. He believes that parents should be able to send their children to school with the </a:t>
            </a:r>
            <a:r>
              <a:rPr lang="en-US" baseline="0" dirty="0" smtClean="0"/>
              <a:t>hope </a:t>
            </a:r>
            <a:r>
              <a:rPr lang="en-US" baseline="0" dirty="0" smtClean="0"/>
              <a:t>of receiving a excellent learning experience. </a:t>
            </a:r>
            <a:r>
              <a:rPr lang="en-US" baseline="0" dirty="0" smtClean="0"/>
              <a:t>Besides, he is certain that </a:t>
            </a:r>
            <a:r>
              <a:rPr lang="en-US" baseline="0" dirty="0" smtClean="0"/>
              <a:t>the No Child Left Behind Act focusses on a one size fits all approach to improving student’s academic </a:t>
            </a:r>
            <a:r>
              <a:rPr lang="en-US" baseline="0" dirty="0" smtClean="0"/>
              <a:t>achievement </a:t>
            </a:r>
            <a:r>
              <a:rPr lang="en-US" baseline="0" dirty="0" smtClean="0"/>
              <a:t>through out the United States. He </a:t>
            </a:r>
            <a:r>
              <a:rPr lang="en-US" baseline="0" dirty="0" smtClean="0"/>
              <a:t>asserts that </a:t>
            </a:r>
            <a:r>
              <a:rPr lang="en-US" baseline="0" dirty="0" smtClean="0"/>
              <a:t>the No Child Left </a:t>
            </a:r>
            <a:r>
              <a:rPr lang="en-US" baseline="0" dirty="0" smtClean="0"/>
              <a:t>Behind </a:t>
            </a:r>
            <a:r>
              <a:rPr lang="en-US" baseline="0" dirty="0" smtClean="0"/>
              <a:t>Act is burdening schools in Alaska instead of empowering them. He believes that Alaska and other states face geographic, cultural and economic barriers that are preventing them from complying with NCLB standards and requirements therefore, he believes NCLB should be replaced with education policies that give individual states, parents and schools districts more decision making (</a:t>
            </a:r>
            <a:r>
              <a:rPr lang="en-US" sz="1200" b="0" i="0" kern="1200" dirty="0" smtClean="0">
                <a:solidFill>
                  <a:schemeClr val="tx1"/>
                </a:solidFill>
                <a:effectLst/>
                <a:latin typeface="+mn-lt"/>
                <a:ea typeface="+mn-ea"/>
                <a:cs typeface="+mn-cs"/>
              </a:rPr>
              <a:t>Congressman Don Young, 2019)</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E6B2256F-F344-473E-8D48-54ACBE576854}" type="slidenum">
              <a:rPr lang="en-US" smtClean="0"/>
              <a:pPr/>
              <a:t>14</a:t>
            </a:fld>
            <a:endParaRPr lang="en-US"/>
          </a:p>
        </p:txBody>
      </p:sp>
    </p:spTree>
    <p:extLst>
      <p:ext uri="{BB962C8B-B14F-4D97-AF65-F5344CB8AC3E}">
        <p14:creationId xmlns:p14="http://schemas.microsoft.com/office/powerpoint/2010/main" val="8595660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Young’s </a:t>
            </a:r>
            <a:r>
              <a:rPr lang="en-US" dirty="0" smtClean="0"/>
              <a:t>top</a:t>
            </a:r>
            <a:r>
              <a:rPr lang="en-US" baseline="0" dirty="0" smtClean="0"/>
              <a:t> contributions to the his election campaigns are made by itemized and </a:t>
            </a:r>
            <a:r>
              <a:rPr lang="en-US" baseline="0" dirty="0" smtClean="0"/>
              <a:t>non itemized </a:t>
            </a:r>
            <a:r>
              <a:rPr lang="en-US" baseline="0" dirty="0" smtClean="0"/>
              <a:t>individual contributions (</a:t>
            </a:r>
            <a:r>
              <a:rPr lang="en-US" sz="1200" b="0" i="0" kern="1200" dirty="0" smtClean="0">
                <a:solidFill>
                  <a:schemeClr val="tx1"/>
                </a:solidFill>
                <a:effectLst/>
                <a:latin typeface="+mn-lt"/>
                <a:ea typeface="+mn-ea"/>
                <a:cs typeface="+mn-cs"/>
              </a:rPr>
              <a:t>"ALASKANS FOR DON YOUNG - committee overview - FEC.gov", 2019)</a:t>
            </a:r>
            <a:r>
              <a:rPr lang="en-US" baseline="0" dirty="0" smtClean="0"/>
              <a:t>. Two of his fund contributor are oil related companies that operate in Alaska congressional district. Other are committee groups and party committee contributions.</a:t>
            </a:r>
            <a:endParaRPr lang="en-US" dirty="0"/>
          </a:p>
        </p:txBody>
      </p:sp>
      <p:sp>
        <p:nvSpPr>
          <p:cNvPr id="4" name="Slide Number Placeholder 3"/>
          <p:cNvSpPr>
            <a:spLocks noGrp="1"/>
          </p:cNvSpPr>
          <p:nvPr>
            <p:ph type="sldNum" sz="quarter" idx="10"/>
          </p:nvPr>
        </p:nvSpPr>
        <p:spPr/>
        <p:txBody>
          <a:bodyPr/>
          <a:lstStyle/>
          <a:p>
            <a:fld id="{E6B2256F-F344-473E-8D48-54ACBE576854}" type="slidenum">
              <a:rPr lang="en-US" smtClean="0"/>
              <a:pPr/>
              <a:t>15</a:t>
            </a:fld>
            <a:endParaRPr lang="en-US"/>
          </a:p>
        </p:txBody>
      </p:sp>
    </p:spTree>
    <p:extLst>
      <p:ext uri="{BB962C8B-B14F-4D97-AF65-F5344CB8AC3E}">
        <p14:creationId xmlns:p14="http://schemas.microsoft.com/office/powerpoint/2010/main" val="3738896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Don</a:t>
            </a:r>
            <a:r>
              <a:rPr lang="en-US" baseline="0" dirty="0" smtClean="0"/>
              <a:t> Young communicates and interact with his constituents. His constituents can share their concerns and thoughts on a number of important issues affecting Alaska and the country through his social media accounts which include; Facebook, twitter, Instagram, Email and YouTube accounts. Constituents that are offline or are having trouble accessing online platforms visit and make direct contact to his offices. Members that are interested in meeting him personal are required to fill out a request form through which his office will contact them. Through his Anchorage District office in Alaska, members can request a meeting with him. College age students often prefer to communicate on social media platforms. Don uses his social media accounts to engage and communicate with the youth as college age students. </a:t>
            </a:r>
          </a:p>
          <a:p>
            <a:r>
              <a:rPr lang="en-US" baseline="0" dirty="0" smtClean="0"/>
              <a:t>Through </a:t>
            </a:r>
            <a:r>
              <a:rPr lang="en-US" baseline="0" dirty="0" smtClean="0"/>
              <a:t>press releases that are published in his official websites, he communicates and informs his constituents of developments and progress. Social media is often used to communicate to younger generations who are more conversant and prefer them. However, read remote areas and older generations Don Young ought to use traditional forms of communication such television and </a:t>
            </a:r>
            <a:r>
              <a:rPr lang="en-US" baseline="0" dirty="0" smtClean="0"/>
              <a:t>newspapers. </a:t>
            </a:r>
            <a:endParaRPr lang="en-US" baseline="0" dirty="0" smtClean="0"/>
          </a:p>
        </p:txBody>
      </p:sp>
      <p:sp>
        <p:nvSpPr>
          <p:cNvPr id="4" name="Slide Number Placeholder 3"/>
          <p:cNvSpPr>
            <a:spLocks noGrp="1"/>
          </p:cNvSpPr>
          <p:nvPr>
            <p:ph type="sldNum" sz="quarter" idx="10"/>
          </p:nvPr>
        </p:nvSpPr>
        <p:spPr/>
        <p:txBody>
          <a:bodyPr/>
          <a:lstStyle/>
          <a:p>
            <a:fld id="{E6B2256F-F344-473E-8D48-54ACBE576854}" type="slidenum">
              <a:rPr lang="en-US" smtClean="0"/>
              <a:pPr/>
              <a:t>16</a:t>
            </a:fld>
            <a:endParaRPr lang="en-US"/>
          </a:p>
        </p:txBody>
      </p:sp>
    </p:spTree>
    <p:extLst>
      <p:ext uri="{BB962C8B-B14F-4D97-AF65-F5344CB8AC3E}">
        <p14:creationId xmlns:p14="http://schemas.microsoft.com/office/powerpoint/2010/main" val="26689941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delegate model that Don Young portrays in that he acts as a mouthpiece for the wishes of his constituents. He has been championing for programs and legislations that benefit Alaska and the nation. His vision is to provide </a:t>
            </a:r>
            <a:r>
              <a:rPr lang="en-US" baseline="0" dirty="0" smtClean="0"/>
              <a:t>citizens </a:t>
            </a:r>
            <a:r>
              <a:rPr lang="en-US" baseline="0" dirty="0" smtClean="0"/>
              <a:t>with the opportunity for a better </a:t>
            </a:r>
            <a:r>
              <a:rPr lang="en-US" baseline="0" dirty="0" smtClean="0"/>
              <a:t>life </a:t>
            </a:r>
            <a:r>
              <a:rPr lang="en-US" baseline="0" dirty="0" smtClean="0"/>
              <a:t>not only for today but for the future. To better serve his </a:t>
            </a:r>
            <a:r>
              <a:rPr lang="en-US" baseline="0" dirty="0" smtClean="0"/>
              <a:t>constituents, Don </a:t>
            </a:r>
            <a:r>
              <a:rPr lang="en-US" baseline="0" dirty="0" smtClean="0"/>
              <a:t>Young ought to devise means </a:t>
            </a:r>
            <a:r>
              <a:rPr lang="en-US" baseline="0" dirty="0" smtClean="0"/>
              <a:t>to </a:t>
            </a:r>
            <a:r>
              <a:rPr lang="en-US" baseline="0" dirty="0" smtClean="0"/>
              <a:t>address his constituent’s concerns. He needs to respond to his constituents concerns and inspire his district to take action with his vision and ideals. </a:t>
            </a:r>
            <a:endParaRPr lang="en-US" dirty="0"/>
          </a:p>
        </p:txBody>
      </p:sp>
      <p:sp>
        <p:nvSpPr>
          <p:cNvPr id="4" name="Slide Number Placeholder 3"/>
          <p:cNvSpPr>
            <a:spLocks noGrp="1"/>
          </p:cNvSpPr>
          <p:nvPr>
            <p:ph type="sldNum" sz="quarter" idx="10"/>
          </p:nvPr>
        </p:nvSpPr>
        <p:spPr/>
        <p:txBody>
          <a:bodyPr/>
          <a:lstStyle/>
          <a:p>
            <a:fld id="{E6B2256F-F344-473E-8D48-54ACBE576854}" type="slidenum">
              <a:rPr lang="en-US" smtClean="0"/>
              <a:pPr/>
              <a:t>17</a:t>
            </a:fld>
            <a:endParaRPr lang="en-US"/>
          </a:p>
        </p:txBody>
      </p:sp>
    </p:spTree>
    <p:extLst>
      <p:ext uri="{BB962C8B-B14F-4D97-AF65-F5344CB8AC3E}">
        <p14:creationId xmlns:p14="http://schemas.microsoft.com/office/powerpoint/2010/main" val="1065833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Incorporating voting in the school system and educating</a:t>
            </a:r>
            <a:r>
              <a:rPr lang="en-US" baseline="0" dirty="0" smtClean="0"/>
              <a:t> people on the essence of voting will increase the voter registration and voter turnout. Many formerly incarcerated Americans don’t vote because they are </a:t>
            </a:r>
            <a:r>
              <a:rPr lang="en-US" baseline="0" dirty="0" smtClean="0"/>
              <a:t>denied voting </a:t>
            </a:r>
            <a:r>
              <a:rPr lang="en-US" baseline="0" dirty="0" smtClean="0"/>
              <a:t>rights in many states in America. Restoring the rights of formerly incarcerated people will increase voter turnout. For instance, in Virginia more that 25000 formerly incarcerated people participated in the 2016 elections after their rights were restored. Integrated voter engagement and outreach entail the issue of advocacy and organizing with voter mobilization to effectuate positive change within communities that they serve. For instance, an integrated voter engagement group </a:t>
            </a:r>
            <a:r>
              <a:rPr lang="en-US" baseline="0" dirty="0" smtClean="0"/>
              <a:t>Engage </a:t>
            </a:r>
            <a:r>
              <a:rPr lang="en-US" baseline="0" dirty="0" smtClean="0"/>
              <a:t>saw an increase in voter participation among Muslim American communities by </a:t>
            </a:r>
            <a:r>
              <a:rPr lang="en-US" baseline="0" dirty="0" smtClean="0"/>
              <a:t>17.2%. Driving </a:t>
            </a:r>
            <a:r>
              <a:rPr lang="en-US" baseline="0" dirty="0" smtClean="0"/>
              <a:t>successful grassroots voter outreach will increase participation.</a:t>
            </a:r>
          </a:p>
          <a:p>
            <a:endParaRPr lang="en-US" baseline="0" dirty="0" smtClean="0"/>
          </a:p>
          <a:p>
            <a:r>
              <a:rPr lang="en-US" baseline="0" dirty="0" smtClean="0"/>
              <a:t>According </a:t>
            </a:r>
            <a:r>
              <a:rPr lang="en-US" baseline="0" dirty="0" smtClean="0"/>
              <a:t>to the center for American progress (2019), if every state in America implemented an Oregon Model of Automatic voter registration, more than 22 million people could register as voters.</a:t>
            </a:r>
          </a:p>
        </p:txBody>
      </p:sp>
      <p:sp>
        <p:nvSpPr>
          <p:cNvPr id="4" name="Slide Number Placeholder 3"/>
          <p:cNvSpPr>
            <a:spLocks noGrp="1"/>
          </p:cNvSpPr>
          <p:nvPr>
            <p:ph type="sldNum" sz="quarter" idx="10"/>
          </p:nvPr>
        </p:nvSpPr>
        <p:spPr/>
        <p:txBody>
          <a:bodyPr/>
          <a:lstStyle/>
          <a:p>
            <a:fld id="{E6B2256F-F344-473E-8D48-54ACBE576854}" type="slidenum">
              <a:rPr lang="en-US" smtClean="0"/>
              <a:pPr/>
              <a:t>18</a:t>
            </a:fld>
            <a:endParaRPr lang="en-US"/>
          </a:p>
        </p:txBody>
      </p:sp>
    </p:spTree>
    <p:extLst>
      <p:ext uri="{BB962C8B-B14F-4D97-AF65-F5344CB8AC3E}">
        <p14:creationId xmlns:p14="http://schemas.microsoft.com/office/powerpoint/2010/main" val="35313571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Alaska’s healthcare system is crumpling, facing a myriad of challenges (</a:t>
            </a:r>
            <a:r>
              <a:rPr lang="en-US" sz="1200" b="0" i="0" kern="1200" dirty="0" smtClean="0">
                <a:solidFill>
                  <a:schemeClr val="tx1"/>
                </a:solidFill>
                <a:effectLst/>
                <a:latin typeface="+mn-lt"/>
                <a:ea typeface="+mn-ea"/>
                <a:cs typeface="+mn-cs"/>
              </a:rPr>
              <a:t>Alaska’s mental health crisis is at the heart of the state’s issues, 2019)</a:t>
            </a:r>
            <a:r>
              <a:rPr lang="en-US" baseline="0" dirty="0" smtClean="0"/>
              <a:t>. The </a:t>
            </a:r>
            <a:r>
              <a:rPr lang="en-US" baseline="0" dirty="0" smtClean="0"/>
              <a:t>state </a:t>
            </a:r>
            <a:r>
              <a:rPr lang="en-US" baseline="0" dirty="0" smtClean="0"/>
              <a:t>has some of the highest healthcare costs in the country. By legislating policies that seeks to reform the healthcare system he will impact his constituents and fulfil his campaign promises.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In his post as  a representative of Alaska at-large congressional district, he can introduce and support policies that makes it easy and possible for the development and success of the energy industry in Alaska. He however should oppose policies that do not promote sustainable development of the State’s natural resources.  </a:t>
            </a:r>
            <a:endParaRPr lang="en-US" dirty="0" smtClean="0"/>
          </a:p>
          <a:p>
            <a:endParaRPr lang="en-US" dirty="0"/>
          </a:p>
        </p:txBody>
      </p:sp>
      <p:sp>
        <p:nvSpPr>
          <p:cNvPr id="4" name="Slide Number Placeholder 3"/>
          <p:cNvSpPr>
            <a:spLocks noGrp="1"/>
          </p:cNvSpPr>
          <p:nvPr>
            <p:ph type="sldNum" sz="quarter" idx="10"/>
          </p:nvPr>
        </p:nvSpPr>
        <p:spPr/>
        <p:txBody>
          <a:bodyPr/>
          <a:lstStyle/>
          <a:p>
            <a:fld id="{E6B2256F-F344-473E-8D48-54ACBE576854}" type="slidenum">
              <a:rPr lang="en-US" smtClean="0"/>
              <a:pPr/>
              <a:t>19</a:t>
            </a:fld>
            <a:endParaRPr lang="en-US"/>
          </a:p>
        </p:txBody>
      </p:sp>
    </p:spTree>
    <p:extLst>
      <p:ext uri="{BB962C8B-B14F-4D97-AF65-F5344CB8AC3E}">
        <p14:creationId xmlns:p14="http://schemas.microsoft.com/office/powerpoint/2010/main" val="3747732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B2256F-F344-473E-8D48-54ACBE576854}" type="slidenum">
              <a:rPr lang="en-US" smtClean="0"/>
              <a:pPr/>
              <a:t>20</a:t>
            </a:fld>
            <a:endParaRPr lang="en-US"/>
          </a:p>
        </p:txBody>
      </p:sp>
    </p:spTree>
    <p:extLst>
      <p:ext uri="{BB962C8B-B14F-4D97-AF65-F5344CB8AC3E}">
        <p14:creationId xmlns:p14="http://schemas.microsoft.com/office/powerpoint/2010/main" val="3781885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10/26/2019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fec.gov/data/committee/C00012229/" TargetMode="External"/><Relationship Id="rId2" Type="http://schemas.openxmlformats.org/officeDocument/2006/relationships/hyperlink" Target="https://www.adn.com/opinions/editorials/2018/11/18/alaskas-mental-health-crisis-is-at-the-heart-of-the-states-issues/" TargetMode="External"/><Relationship Id="rId1" Type="http://schemas.openxmlformats.org/officeDocument/2006/relationships/slideLayout" Target="../slideLayouts/slideLayout2.xml"/><Relationship Id="rId6" Type="http://schemas.openxmlformats.org/officeDocument/2006/relationships/hyperlink" Target="https://digital.wwnorton.com/amerpoltoday6ess" TargetMode="External"/><Relationship Id="rId5" Type="http://schemas.openxmlformats.org/officeDocument/2006/relationships/hyperlink" Target="https://donyoung.house.gov/biography/committee-assignments.htm" TargetMode="External"/><Relationship Id="rId4" Type="http://schemas.openxmlformats.org/officeDocument/2006/relationships/hyperlink" Target="https://donyoung.house.gov/issues/"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congress.gov/member/don-young/Y000033?q=%7b%22sponsorship%22:%22sponsored%22,%22congress%22:%5b%22116%22%5d%7d&amp;pageSize=250" TargetMode="External"/><Relationship Id="rId2" Type="http://schemas.openxmlformats.org/officeDocument/2006/relationships/hyperlink" Target="https://www.govtrack.us/congress/members/don_young/400440/report-card/2017" TargetMode="External"/><Relationship Id="rId1" Type="http://schemas.openxmlformats.org/officeDocument/2006/relationships/slideLayout" Target="../slideLayouts/slideLayout2.xml"/><Relationship Id="rId6" Type="http://schemas.openxmlformats.org/officeDocument/2006/relationships/hyperlink" Target="https://www.americanprogress.org/issues/democracy/reports/2016/05/16/137492/oregons-success-shows-way-forward-for-automatic-voter-registration/" TargetMode="External"/><Relationship Id="rId5" Type="http://schemas.openxmlformats.org/officeDocument/2006/relationships/hyperlink" Target="https://www.census.gov/quickfacts/AK" TargetMode="External"/><Relationship Id="rId4" Type="http://schemas.openxmlformats.org/officeDocument/2006/relationships/hyperlink" Target="https://govfresh.com/2015/12/top-3-trends-modern-constituent-servi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4391" y="958932"/>
            <a:ext cx="11340934" cy="2686793"/>
          </a:xfrm>
        </p:spPr>
        <p:txBody>
          <a:bodyPr/>
          <a:lstStyle/>
          <a:p>
            <a:pPr algn="ctr"/>
            <a:r>
              <a:rPr lang="en-US" dirty="0" smtClean="0">
                <a:latin typeface="Algerian" panose="04020705040A02060702" pitchFamily="82" charset="0"/>
              </a:rPr>
              <a:t>AMERICAN FEDERAL GOVERNMENT</a:t>
            </a:r>
            <a:endParaRPr lang="en-US" dirty="0">
              <a:latin typeface="Algerian" panose="04020705040A02060702" pitchFamily="82" charset="0"/>
            </a:endParaRPr>
          </a:p>
        </p:txBody>
      </p:sp>
      <p:sp>
        <p:nvSpPr>
          <p:cNvPr id="3" name="Subtitle 2"/>
          <p:cNvSpPr>
            <a:spLocks noGrp="1"/>
          </p:cNvSpPr>
          <p:nvPr>
            <p:ph type="subTitle" idx="1"/>
          </p:nvPr>
        </p:nvSpPr>
        <p:spPr/>
        <p:txBody>
          <a:bodyPr/>
          <a:lstStyle/>
          <a:p>
            <a:r>
              <a:rPr lang="en-US" dirty="0" smtClean="0"/>
              <a:t>Insert Student’s Name Here</a:t>
            </a:r>
            <a:endParaRPr lang="en-US" dirty="0"/>
          </a:p>
        </p:txBody>
      </p:sp>
    </p:spTree>
    <p:extLst>
      <p:ext uri="{BB962C8B-B14F-4D97-AF65-F5344CB8AC3E}">
        <p14:creationId xmlns:p14="http://schemas.microsoft.com/office/powerpoint/2010/main" val="10102344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5281" y="161266"/>
            <a:ext cx="8911687" cy="775712"/>
          </a:xfrm>
        </p:spPr>
        <p:txBody>
          <a:bodyPr/>
          <a:lstStyle/>
          <a:p>
            <a:pPr algn="ctr"/>
            <a:r>
              <a:rPr lang="en-US" dirty="0" smtClean="0">
                <a:latin typeface="Times New Roman" panose="02020603050405020304" pitchFamily="18" charset="0"/>
                <a:cs typeface="Times New Roman" panose="02020603050405020304" pitchFamily="18" charset="0"/>
              </a:rPr>
              <a:t>INTRODUCTION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388533" y="767645"/>
            <a:ext cx="10116079" cy="5904088"/>
          </a:xfrm>
        </p:spPr>
        <p:txBody>
          <a:bodyPr/>
          <a:lstStyle/>
          <a:p>
            <a:pPr marL="0" indent="0">
              <a:lnSpc>
                <a:spcPct val="200000"/>
              </a:lnSpc>
              <a:buNone/>
            </a:pPr>
            <a:r>
              <a:rPr lang="en-US" dirty="0" smtClean="0">
                <a:latin typeface="Times New Roman" panose="02020603050405020304" pitchFamily="18" charset="0"/>
                <a:cs typeface="Times New Roman" panose="02020603050405020304" pitchFamily="18" charset="0"/>
              </a:rPr>
              <a:t>	The course on American Federal Government has been designed to acquaint students with concepts, origins, organizations, and policies of the United States political system and government. The course provides foundations to the country’s political system and examines the complexities and formalities of the  </a:t>
            </a:r>
            <a:r>
              <a:rPr lang="en-US" dirty="0" smtClean="0">
                <a:latin typeface="Times New Roman" panose="02020603050405020304" pitchFamily="18" charset="0"/>
                <a:cs typeface="Times New Roman" panose="02020603050405020304" pitchFamily="18" charset="0"/>
              </a:rPr>
              <a:t>country’s political </a:t>
            </a:r>
            <a:r>
              <a:rPr lang="en-US" dirty="0" smtClean="0">
                <a:latin typeface="Times New Roman" panose="02020603050405020304" pitchFamily="18" charset="0"/>
                <a:cs typeface="Times New Roman" panose="02020603050405020304" pitchFamily="18" charset="0"/>
              </a:rPr>
              <a:t>system including public policies, constitutional foundations, and institutions. These assignment seeks to understand the role of elected leaders in the policy making processes. </a:t>
            </a:r>
          </a:p>
          <a:p>
            <a:pPr marL="0" indent="0">
              <a:lnSpc>
                <a:spcPct val="200000"/>
              </a:lnSpc>
              <a:buNone/>
            </a:pPr>
            <a:r>
              <a:rPr lang="en-US" dirty="0" smtClean="0">
                <a:latin typeface="Times New Roman" panose="02020603050405020304" pitchFamily="18" charset="0"/>
                <a:cs typeface="Times New Roman" panose="02020603050405020304" pitchFamily="18" charset="0"/>
              </a:rPr>
              <a:t>	This assignment specifically focuses on Donald Edwin Young, An American politician serving at the United States Representative for Alaska’s at-large congressional district. Don Young is a member of the Republican Party from the State of Alaska.</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3173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4105" y="272585"/>
            <a:ext cx="9940507" cy="1280890"/>
          </a:xfrm>
        </p:spPr>
        <p:txBody>
          <a:bodyPr>
            <a:normAutofit/>
          </a:bodyPr>
          <a:lstStyle/>
          <a:p>
            <a:pPr algn="ctr"/>
            <a:r>
              <a:rPr lang="en-US" dirty="0" smtClean="0">
                <a:latin typeface="Times New Roman" panose="02020603050405020304" pitchFamily="18" charset="0"/>
                <a:cs typeface="Times New Roman" panose="02020603050405020304" pitchFamily="18" charset="0"/>
              </a:rPr>
              <a:t>PERSONAL BACKGROUND AND  PROFESSIONAL EXPERIENCE</a:t>
            </a:r>
            <a:endParaRPr lang="en-US"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7925" y="1842395"/>
            <a:ext cx="1905000" cy="2468348"/>
          </a:xfrm>
        </p:spPr>
      </p:pic>
      <p:sp>
        <p:nvSpPr>
          <p:cNvPr id="7" name="TextBox 6"/>
          <p:cNvSpPr txBox="1"/>
          <p:nvPr/>
        </p:nvSpPr>
        <p:spPr>
          <a:xfrm>
            <a:off x="2592925" y="1842395"/>
            <a:ext cx="9294275" cy="3970318"/>
          </a:xfrm>
          <a:prstGeom prst="rect">
            <a:avLst/>
          </a:prstGeom>
          <a:noFill/>
        </p:spPr>
        <p:txBody>
          <a:bodyPr wrap="square" rtlCol="0">
            <a:spAutoFit/>
          </a:bodyPr>
          <a:lstStyle/>
          <a:p>
            <a:pPr marL="285750" indent="-285750">
              <a:lnSpc>
                <a:spcPct val="200000"/>
              </a:lnSpc>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Donald Edwin Young Was born in June 9, 1933 in Meridian, Sutter County, California. </a:t>
            </a:r>
          </a:p>
          <a:p>
            <a:pPr marL="285750" indent="-285750">
              <a:lnSpc>
                <a:spcPct val="200000"/>
              </a:lnSpc>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He earned his associate degree in education in 1952 from Yuba College and a subsequent bachelor’s degree in 1958 from Chico State College. </a:t>
            </a:r>
          </a:p>
          <a:p>
            <a:pPr marL="285750" indent="-285750">
              <a:lnSpc>
                <a:spcPct val="200000"/>
              </a:lnSpc>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Served in the army from 1955 to 1957 </a:t>
            </a:r>
          </a:p>
          <a:p>
            <a:pPr marL="285750" indent="-285750">
              <a:lnSpc>
                <a:spcPct val="200000"/>
              </a:lnSpc>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Moved to Alaska and settled in Fort Yukon in 1959</a:t>
            </a:r>
          </a:p>
          <a:p>
            <a:pPr marL="285750" indent="-285750">
              <a:lnSpc>
                <a:spcPct val="200000"/>
              </a:lnSpc>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Donald Young made his living in gold mining, construction, fishing , trapping and taught at the local Bureau of Indian Affairs elementary school.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0177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POLITICAL </a:t>
            </a:r>
            <a:r>
              <a:rPr lang="en-US" dirty="0" smtClean="0">
                <a:latin typeface="Times New Roman" panose="02020603050405020304" pitchFamily="18" charset="0"/>
                <a:cs typeface="Times New Roman" panose="02020603050405020304" pitchFamily="18" charset="0"/>
              </a:rPr>
              <a:t>EXPERIENCE Continued…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669143" y="1451429"/>
            <a:ext cx="9835469" cy="4459793"/>
          </a:xfrm>
        </p:spPr>
        <p:txBody>
          <a:bodyPr>
            <a:normAutofit lnSpcReduction="10000"/>
          </a:bodyPr>
          <a:lstStyle/>
          <a:p>
            <a:pPr>
              <a:lnSpc>
                <a:spcPct val="200000"/>
              </a:lnSpc>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He served as a Fork </a:t>
            </a:r>
            <a:r>
              <a:rPr lang="en-US" dirty="0" smtClean="0">
                <a:latin typeface="Times New Roman" panose="02020603050405020304" pitchFamily="18" charset="0"/>
                <a:cs typeface="Times New Roman" panose="02020603050405020304" pitchFamily="18" charset="0"/>
              </a:rPr>
              <a:t>Yukon Mayor from 1964 to 1968</a:t>
            </a:r>
          </a:p>
          <a:p>
            <a:pPr>
              <a:lnSpc>
                <a:spcPct val="200000"/>
              </a:lnSpc>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Elected to State house in 1966 and 1968</a:t>
            </a:r>
          </a:p>
          <a:p>
            <a:pPr>
              <a:lnSpc>
                <a:spcPct val="200000"/>
              </a:lnSpc>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Served as Alaska House of Representatives from 1967 to 1971</a:t>
            </a:r>
          </a:p>
          <a:p>
            <a:pPr>
              <a:lnSpc>
                <a:spcPct val="200000"/>
              </a:lnSpc>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Served in Alaska’s Senate from 1971 to 1973</a:t>
            </a:r>
          </a:p>
          <a:p>
            <a:pPr>
              <a:lnSpc>
                <a:spcPct val="200000"/>
              </a:lnSpc>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He was first elected Congressman in 1973</a:t>
            </a:r>
          </a:p>
          <a:p>
            <a:pPr>
              <a:lnSpc>
                <a:spcPct val="200000"/>
              </a:lnSpc>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His political experience has enabled him to effectively represent his constituents by advancing agenda items through the legislative process into law.</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2479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0114" y="126996"/>
            <a:ext cx="9864498" cy="1280890"/>
          </a:xfrm>
        </p:spPr>
        <p:txBody>
          <a:bodyPr/>
          <a:lstStyle/>
          <a:p>
            <a:pPr algn="ctr"/>
            <a:r>
              <a:rPr lang="en-US" dirty="0" smtClean="0">
                <a:latin typeface="Times New Roman" panose="02020603050405020304" pitchFamily="18" charset="0"/>
                <a:cs typeface="Times New Roman" panose="02020603050405020304" pitchFamily="18" charset="0"/>
              </a:rPr>
              <a:t>DISTRICT PROFILE, DEMOGRAPHICS AND GEOGRAPHY</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99247" y="1246522"/>
            <a:ext cx="11313459" cy="5611478"/>
          </a:xfrm>
        </p:spPr>
        <p:txBody>
          <a:bodyPr>
            <a:noAutofit/>
          </a:bodyPr>
          <a:lstStyle/>
          <a:p>
            <a:pPr marL="0" indent="0" algn="ctr">
              <a:lnSpc>
                <a:spcPct val="150000"/>
              </a:lnSpc>
              <a:buNone/>
            </a:pPr>
            <a:r>
              <a:rPr lang="en-US" dirty="0" smtClean="0">
                <a:latin typeface="Times New Roman" panose="02020603050405020304" pitchFamily="18" charset="0"/>
                <a:cs typeface="Times New Roman" panose="02020603050405020304" pitchFamily="18" charset="0"/>
              </a:rPr>
              <a:t>Alaska At-large Congressional District</a:t>
            </a:r>
          </a:p>
          <a:p>
            <a:pPr>
              <a:lnSpc>
                <a:spcPct val="150000"/>
              </a:lnSpc>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Don Young represents At-Large Congressional district situated in the State of Alaska.</a:t>
            </a:r>
          </a:p>
          <a:p>
            <a:pPr>
              <a:lnSpc>
                <a:spcPct val="150000"/>
              </a:lnSpc>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Largest Congressional district by Area in the United States of America covering an area of 1723336.8 km2. </a:t>
            </a:r>
          </a:p>
          <a:p>
            <a:pPr>
              <a:lnSpc>
                <a:spcPct val="150000"/>
              </a:lnSpc>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 at-large congressional district has a population estimate of 737,438 </a:t>
            </a:r>
            <a:r>
              <a:rPr lang="en-US" dirty="0">
                <a:latin typeface="Times New Roman" panose="02020603050405020304" pitchFamily="18" charset="0"/>
                <a:cs typeface="Times New Roman" panose="02020603050405020304" pitchFamily="18" charset="0"/>
              </a:rPr>
              <a:t>(</a:t>
            </a:r>
            <a:r>
              <a:rPr lang="en-US" dirty="0">
                <a:solidFill>
                  <a:schemeClr val="tx1"/>
                </a:solidFill>
                <a:latin typeface="Times New Roman" panose="02020603050405020304" pitchFamily="18" charset="0"/>
                <a:cs typeface="Times New Roman" panose="02020603050405020304" pitchFamily="18" charset="0"/>
              </a:rPr>
              <a:t>U.S. Census Bureau </a:t>
            </a:r>
            <a:r>
              <a:rPr lang="en-US" dirty="0" err="1">
                <a:solidFill>
                  <a:schemeClr val="tx1"/>
                </a:solidFill>
                <a:latin typeface="Times New Roman" panose="02020603050405020304" pitchFamily="18" charset="0"/>
                <a:cs typeface="Times New Roman" panose="02020603050405020304" pitchFamily="18" charset="0"/>
              </a:rPr>
              <a:t>QuickFacts</a:t>
            </a:r>
            <a:r>
              <a:rPr lang="en-US" dirty="0">
                <a:solidFill>
                  <a:schemeClr val="tx1"/>
                </a:solidFill>
                <a:latin typeface="Times New Roman" panose="02020603050405020304" pitchFamily="18" charset="0"/>
                <a:cs typeface="Times New Roman" panose="02020603050405020304" pitchFamily="18" charset="0"/>
              </a:rPr>
              <a:t>: Alaska, 2019)</a:t>
            </a:r>
            <a:r>
              <a:rPr lang="en-US" dirty="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a:t>
            </a:r>
          </a:p>
          <a:p>
            <a:pPr marL="0" indent="0" algn="ctr">
              <a:lnSpc>
                <a:spcPct val="150000"/>
              </a:lnSpc>
              <a:buNone/>
            </a:pPr>
            <a:r>
              <a:rPr lang="en-US" dirty="0" smtClean="0">
                <a:latin typeface="Times New Roman" panose="02020603050405020304" pitchFamily="18" charset="0"/>
                <a:cs typeface="Times New Roman" panose="02020603050405020304" pitchFamily="18" charset="0"/>
              </a:rPr>
              <a:t>Ethnic composition</a:t>
            </a:r>
          </a:p>
          <a:p>
            <a:pPr>
              <a:lnSpc>
                <a:spcPct val="150000"/>
              </a:lnSpc>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64.818% White, 2.99 % Black, 14.86 % Native American, 1.19 % Pacific Islands Americans, 8.57 % Two or more races, 1.52 % Others</a:t>
            </a:r>
          </a:p>
          <a:p>
            <a:pPr>
              <a:lnSpc>
                <a:spcPct val="150000"/>
              </a:lnSpc>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At large congressional district distribution</a:t>
            </a:r>
          </a:p>
          <a:p>
            <a:pPr lvl="1">
              <a:lnSpc>
                <a:spcPct val="150000"/>
              </a:lnSpc>
              <a:buFont typeface="Wingdings" panose="05000000000000000000" pitchFamily="2" charset="2"/>
              <a:buChar char="ü"/>
            </a:pPr>
            <a:r>
              <a:rPr lang="en-US" sz="1800" dirty="0" smtClean="0">
                <a:latin typeface="Times New Roman" panose="02020603050405020304" pitchFamily="18" charset="0"/>
                <a:cs typeface="Times New Roman" panose="02020603050405020304" pitchFamily="18" charset="0"/>
              </a:rPr>
              <a:t>65.7 %urban.</a:t>
            </a:r>
          </a:p>
          <a:p>
            <a:pPr lvl="1">
              <a:lnSpc>
                <a:spcPct val="150000"/>
              </a:lnSpc>
              <a:buFont typeface="Wingdings" panose="05000000000000000000" pitchFamily="2" charset="2"/>
              <a:buChar char="ü"/>
            </a:pPr>
            <a:r>
              <a:rPr lang="en-US" sz="1800" dirty="0" smtClean="0">
                <a:latin typeface="Times New Roman" panose="02020603050405020304" pitchFamily="18" charset="0"/>
                <a:cs typeface="Times New Roman" panose="02020603050405020304" pitchFamily="18" charset="0"/>
              </a:rPr>
              <a:t>34.3 % rural. </a:t>
            </a: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5816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9487" y="624110"/>
            <a:ext cx="9995126" cy="1280890"/>
          </a:xfrm>
        </p:spPr>
        <p:txBody>
          <a:bodyPr/>
          <a:lstStyle/>
          <a:p>
            <a:pPr algn="ctr"/>
            <a:r>
              <a:rPr lang="en-US" dirty="0">
                <a:latin typeface="Times New Roman" panose="02020603050405020304" pitchFamily="18" charset="0"/>
                <a:cs typeface="Times New Roman" panose="02020603050405020304" pitchFamily="18" charset="0"/>
              </a:rPr>
              <a:t>DISTRICT PROFILE, DEMOGRAPHICS AND GEOGRAPHY</a:t>
            </a:r>
            <a:endParaRPr lang="en-US" dirty="0"/>
          </a:p>
        </p:txBody>
      </p:sp>
      <p:sp>
        <p:nvSpPr>
          <p:cNvPr id="3" name="Content Placeholder 2"/>
          <p:cNvSpPr>
            <a:spLocks noGrp="1"/>
          </p:cNvSpPr>
          <p:nvPr>
            <p:ph idx="1"/>
          </p:nvPr>
        </p:nvSpPr>
        <p:spPr>
          <a:xfrm>
            <a:off x="1509487" y="2133600"/>
            <a:ext cx="9995125" cy="3777622"/>
          </a:xfrm>
        </p:spPr>
        <p:txBody>
          <a:bodyPr/>
          <a:lstStyle/>
          <a:p>
            <a:pPr marL="342900" lvl="1" indent="-342900">
              <a:lnSpc>
                <a:spcPct val="200000"/>
              </a:lnSpc>
            </a:pPr>
            <a:r>
              <a:rPr lang="en-US" sz="2000" dirty="0">
                <a:latin typeface="Times New Roman" panose="02020603050405020304" pitchFamily="18" charset="0"/>
                <a:cs typeface="Times New Roman" panose="02020603050405020304" pitchFamily="18" charset="0"/>
              </a:rPr>
              <a:t>Median Income is $</a:t>
            </a:r>
            <a:r>
              <a:rPr lang="en-US" sz="2000" dirty="0" smtClean="0">
                <a:latin typeface="Times New Roman" panose="02020603050405020304" pitchFamily="18" charset="0"/>
                <a:cs typeface="Times New Roman" panose="02020603050405020304" pitchFamily="18" charset="0"/>
              </a:rPr>
              <a:t>73114</a:t>
            </a:r>
            <a:endParaRPr lang="en-US" sz="2000" dirty="0">
              <a:latin typeface="Times New Roman" panose="02020603050405020304" pitchFamily="18" charset="0"/>
              <a:cs typeface="Times New Roman" panose="02020603050405020304" pitchFamily="18" charset="0"/>
            </a:endParaRPr>
          </a:p>
          <a:p>
            <a:pPr>
              <a:lnSpc>
                <a:spcPct val="200000"/>
              </a:lnSpc>
            </a:pPr>
            <a:r>
              <a:rPr lang="en-US" sz="2000" dirty="0" smtClean="0">
                <a:latin typeface="Times New Roman" panose="02020603050405020304" pitchFamily="18" charset="0"/>
                <a:cs typeface="Times New Roman" panose="02020603050405020304" pitchFamily="18" charset="0"/>
              </a:rPr>
              <a:t>Persons in poverty 10.9%</a:t>
            </a:r>
          </a:p>
          <a:p>
            <a:pPr>
              <a:lnSpc>
                <a:spcPct val="200000"/>
              </a:lnSpc>
            </a:pPr>
            <a:r>
              <a:rPr lang="en-US" sz="2000" dirty="0" smtClean="0">
                <a:latin typeface="Times New Roman" panose="02020603050405020304" pitchFamily="18" charset="0"/>
                <a:cs typeface="Times New Roman" panose="02020603050405020304" pitchFamily="18" charset="0"/>
              </a:rPr>
              <a:t>Educational attainment: People with school graduate or higher represent 92.4% of the population.</a:t>
            </a:r>
          </a:p>
          <a:p>
            <a:pPr>
              <a:lnSpc>
                <a:spcPct val="200000"/>
              </a:lnSpc>
            </a:pPr>
            <a:r>
              <a:rPr lang="en-US" sz="2000" dirty="0" smtClean="0">
                <a:latin typeface="Times New Roman" panose="02020603050405020304" pitchFamily="18" charset="0"/>
                <a:cs typeface="Times New Roman" panose="02020603050405020304" pitchFamily="18" charset="0"/>
              </a:rPr>
              <a:t>Number of veterans stands at 67,004</a:t>
            </a:r>
          </a:p>
          <a:p>
            <a:pPr>
              <a:lnSpc>
                <a:spcPct val="200000"/>
              </a:lnSpc>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4927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8781" y="624110"/>
            <a:ext cx="9835832" cy="861790"/>
          </a:xfrm>
        </p:spPr>
        <p:txBody>
          <a:bodyPr/>
          <a:lstStyle/>
          <a:p>
            <a:pPr algn="ctr"/>
            <a:r>
              <a:rPr lang="en-US" dirty="0" smtClean="0">
                <a:latin typeface="Times New Roman" panose="02020603050405020304" pitchFamily="18" charset="0"/>
                <a:cs typeface="Times New Roman" panose="02020603050405020304" pitchFamily="18" charset="0"/>
              </a:rPr>
              <a:t>VOTER REGISTRATION AND TURNOUT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65633" y="1303020"/>
            <a:ext cx="10638980" cy="5414772"/>
          </a:xfrm>
        </p:spPr>
        <p:txBody>
          <a:bodyPr>
            <a:noAutofit/>
          </a:bodyPr>
          <a:lstStyle/>
          <a:p>
            <a:pPr marL="457200" lvl="1" indent="0">
              <a:buNone/>
            </a:pPr>
            <a:r>
              <a:rPr lang="en-US" u="sng" dirty="0" smtClean="0">
                <a:latin typeface="Times New Roman" panose="02020603050405020304" pitchFamily="18" charset="0"/>
                <a:cs typeface="Times New Roman" panose="02020603050405020304" pitchFamily="18" charset="0"/>
              </a:rPr>
              <a:t>Voter Registration</a:t>
            </a:r>
          </a:p>
          <a:p>
            <a:pPr lvl="2">
              <a:buFont typeface="Wingdings" panose="05000000000000000000" pitchFamily="2" charset="2"/>
              <a:buChar char="v"/>
            </a:pPr>
            <a:r>
              <a:rPr lang="en-US" sz="1600" dirty="0" smtClean="0">
                <a:latin typeface="Times New Roman" panose="02020603050405020304" pitchFamily="18" charset="0"/>
                <a:cs typeface="Times New Roman" panose="02020603050405020304" pitchFamily="18" charset="0"/>
              </a:rPr>
              <a:t>Independents 287,965 (53.93 %)</a:t>
            </a:r>
          </a:p>
          <a:p>
            <a:pPr lvl="2">
              <a:buFont typeface="Wingdings" panose="05000000000000000000" pitchFamily="2" charset="2"/>
              <a:buChar char="v"/>
            </a:pPr>
            <a:r>
              <a:rPr lang="en-US" sz="1600" dirty="0" smtClean="0">
                <a:latin typeface="Times New Roman" panose="02020603050405020304" pitchFamily="18" charset="0"/>
                <a:cs typeface="Times New Roman" panose="02020603050405020304" pitchFamily="18" charset="0"/>
              </a:rPr>
              <a:t>Republican Party 141,547 (26.51%)</a:t>
            </a:r>
          </a:p>
          <a:p>
            <a:pPr lvl="2">
              <a:buFont typeface="Wingdings" panose="05000000000000000000" pitchFamily="2" charset="2"/>
              <a:buChar char="v"/>
            </a:pPr>
            <a:r>
              <a:rPr lang="en-US" sz="1600" dirty="0" smtClean="0">
                <a:latin typeface="Times New Roman" panose="02020603050405020304" pitchFamily="18" charset="0"/>
                <a:cs typeface="Times New Roman" panose="02020603050405020304" pitchFamily="18" charset="0"/>
              </a:rPr>
              <a:t>Democratic Party 76,330 (15.29 %)</a:t>
            </a:r>
          </a:p>
          <a:p>
            <a:pPr lvl="2">
              <a:buFont typeface="Wingdings" panose="05000000000000000000" pitchFamily="2" charset="2"/>
              <a:buChar char="v"/>
            </a:pPr>
            <a:r>
              <a:rPr lang="en-US" sz="1600" dirty="0" smtClean="0">
                <a:latin typeface="Times New Roman" panose="02020603050405020304" pitchFamily="18" charset="0"/>
                <a:cs typeface="Times New Roman" panose="02020603050405020304" pitchFamily="18" charset="0"/>
              </a:rPr>
              <a:t>Minor Parties 28, 131 (5.27%)</a:t>
            </a:r>
          </a:p>
          <a:p>
            <a:pPr marL="457200" lvl="1" indent="0">
              <a:buNone/>
            </a:pPr>
            <a:r>
              <a:rPr lang="en-US" u="sng" dirty="0" smtClean="0">
                <a:latin typeface="Times New Roman" panose="02020603050405020304" pitchFamily="18" charset="0"/>
                <a:cs typeface="Times New Roman" panose="02020603050405020304" pitchFamily="18" charset="0"/>
              </a:rPr>
              <a:t>Voter Turnout</a:t>
            </a:r>
          </a:p>
          <a:p>
            <a:pPr marL="457200" lvl="1" indent="0">
              <a:buNone/>
            </a:pPr>
            <a:r>
              <a:rPr lang="en-US" dirty="0" smtClean="0">
                <a:latin typeface="Times New Roman" panose="02020603050405020304" pitchFamily="18" charset="0"/>
                <a:cs typeface="Times New Roman" panose="02020603050405020304" pitchFamily="18" charset="0"/>
              </a:rPr>
              <a:t>In the 2018 general election 282, 166 people voted.</a:t>
            </a:r>
          </a:p>
          <a:p>
            <a:pPr marL="457200" lvl="1" indent="0">
              <a:buNone/>
            </a:pPr>
            <a:r>
              <a:rPr lang="en-US" dirty="0" smtClean="0">
                <a:latin typeface="Times New Roman" panose="02020603050405020304" pitchFamily="18" charset="0"/>
                <a:cs typeface="Times New Roman" panose="02020603050405020304" pitchFamily="18" charset="0"/>
              </a:rPr>
              <a:t>In 2018, 4 candidates contested to be elected  representative for Alaska at-large  Congressional district. Incumbent Don Young of the Republican Party, Activist  </a:t>
            </a:r>
            <a:r>
              <a:rPr lang="en-US" dirty="0" err="1" smtClean="0">
                <a:latin typeface="Times New Roman" panose="02020603050405020304" pitchFamily="18" charset="0"/>
                <a:cs typeface="Times New Roman" panose="02020603050405020304" pitchFamily="18" charset="0"/>
              </a:rPr>
              <a:t>Alyse</a:t>
            </a:r>
            <a:r>
              <a:rPr lang="en-US" dirty="0" smtClean="0">
                <a:latin typeface="Times New Roman" panose="02020603050405020304" pitchFamily="18" charset="0"/>
                <a:cs typeface="Times New Roman" panose="02020603050405020304" pitchFamily="18" charset="0"/>
              </a:rPr>
              <a:t> Galvin of Democratic part, Greg Fitch  and Sid Hill who were independent candidates.</a:t>
            </a:r>
          </a:p>
          <a:p>
            <a:pPr marL="457200" lvl="1" indent="0">
              <a:buNone/>
            </a:pPr>
            <a:r>
              <a:rPr lang="en-US" u="sng" dirty="0" smtClean="0">
                <a:latin typeface="Times New Roman" panose="02020603050405020304" pitchFamily="18" charset="0"/>
                <a:cs typeface="Times New Roman" panose="02020603050405020304" pitchFamily="18" charset="0"/>
              </a:rPr>
              <a:t>General Election Results</a:t>
            </a:r>
          </a:p>
          <a:p>
            <a:pPr marL="800100" lvl="1" indent="-342900">
              <a:buFont typeface="+mj-lt"/>
              <a:buAutoNum type="arabicPeriod"/>
            </a:pPr>
            <a:r>
              <a:rPr lang="en-US" dirty="0" smtClean="0">
                <a:latin typeface="Times New Roman" panose="02020603050405020304" pitchFamily="18" charset="0"/>
                <a:cs typeface="Times New Roman" panose="02020603050405020304" pitchFamily="18" charset="0"/>
              </a:rPr>
              <a:t>Donald Edwin Young  garnered 149,779 votes </a:t>
            </a:r>
          </a:p>
          <a:p>
            <a:pPr marL="800100" lvl="1" indent="-342900">
              <a:buFont typeface="+mj-lt"/>
              <a:buAutoNum type="arabicPeriod"/>
            </a:pPr>
            <a:r>
              <a:rPr lang="en-US" dirty="0" err="1" smtClean="0">
                <a:latin typeface="Times New Roman" panose="02020603050405020304" pitchFamily="18" charset="0"/>
                <a:cs typeface="Times New Roman" panose="02020603050405020304" pitchFamily="18" charset="0"/>
              </a:rPr>
              <a:t>Alyse</a:t>
            </a:r>
            <a:r>
              <a:rPr lang="en-US" dirty="0" smtClean="0">
                <a:latin typeface="Times New Roman" panose="02020603050405020304" pitchFamily="18" charset="0"/>
                <a:cs typeface="Times New Roman" panose="02020603050405020304" pitchFamily="18" charset="0"/>
              </a:rPr>
              <a:t> Galvin garnered 131,199 votes. </a:t>
            </a:r>
          </a:p>
          <a:p>
            <a:pPr marL="800100" lvl="1" indent="-342900">
              <a:buFont typeface="+mj-lt"/>
              <a:buAutoNum type="arabicPeriod"/>
            </a:pPr>
            <a:r>
              <a:rPr lang="en-US" dirty="0" smtClean="0">
                <a:latin typeface="Times New Roman" panose="02020603050405020304" pitchFamily="18" charset="0"/>
                <a:cs typeface="Times New Roman" panose="02020603050405020304" pitchFamily="18" charset="0"/>
              </a:rPr>
              <a:t>Greg Fitch  667 votes</a:t>
            </a:r>
          </a:p>
          <a:p>
            <a:pPr marL="800100" lvl="1" indent="-342900">
              <a:buFont typeface="+mj-lt"/>
              <a:buAutoNum type="arabicPeriod"/>
            </a:pPr>
            <a:r>
              <a:rPr lang="en-US" dirty="0" smtClean="0">
                <a:latin typeface="Times New Roman" panose="02020603050405020304" pitchFamily="18" charset="0"/>
                <a:cs typeface="Times New Roman" panose="02020603050405020304" pitchFamily="18" charset="0"/>
              </a:rPr>
              <a:t>Sid Hill 521 votes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5271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5059" y="273590"/>
            <a:ext cx="10249553" cy="569092"/>
          </a:xfrm>
        </p:spPr>
        <p:txBody>
          <a:bodyPr>
            <a:normAutofit fontScale="90000"/>
          </a:bodyPr>
          <a:lstStyle/>
          <a:p>
            <a:pPr algn="ctr"/>
            <a:r>
              <a:rPr lang="en-US" dirty="0" smtClean="0">
                <a:latin typeface="Times New Roman" panose="02020603050405020304" pitchFamily="18" charset="0"/>
                <a:cs typeface="Times New Roman" panose="02020603050405020304" pitchFamily="18" charset="0"/>
              </a:rPr>
              <a:t>CONSTITUENT SERVICES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13255" y="842682"/>
            <a:ext cx="5474043" cy="6015318"/>
          </a:xfrm>
        </p:spPr>
        <p:txBody>
          <a:bodyPr>
            <a:normAutofit/>
          </a:bodyPr>
          <a:lstStyle/>
          <a:p>
            <a:pPr marL="0" indent="0">
              <a:buNone/>
            </a:pPr>
            <a:endParaRPr lang="en-US" dirty="0" smtClean="0">
              <a:latin typeface="Times New Roman" panose="02020603050405020304" pitchFamily="18" charset="0"/>
              <a:cs typeface="Times New Roman" panose="02020603050405020304" pitchFamily="18" charset="0"/>
            </a:endParaRPr>
          </a:p>
          <a:p>
            <a:pPr marL="0" indent="0">
              <a:lnSpc>
                <a:spcPct val="200000"/>
              </a:lnSpc>
              <a:buNone/>
            </a:pPr>
            <a:r>
              <a:rPr lang="en-US" sz="2000" b="1" dirty="0" smtClean="0">
                <a:latin typeface="Times New Roman" panose="02020603050405020304" pitchFamily="18" charset="0"/>
                <a:cs typeface="Times New Roman" panose="02020603050405020304" pitchFamily="18" charset="0"/>
              </a:rPr>
              <a:t>Congressman Don Young offers the following constituent services;</a:t>
            </a:r>
          </a:p>
          <a:p>
            <a:pPr lvl="1">
              <a:lnSpc>
                <a:spcPct val="20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Help with Federal Agency</a:t>
            </a:r>
          </a:p>
          <a:p>
            <a:pPr lvl="1">
              <a:lnSpc>
                <a:spcPct val="20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Federal Job Postings</a:t>
            </a:r>
          </a:p>
          <a:p>
            <a:pPr lvl="1">
              <a:lnSpc>
                <a:spcPct val="20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Help with Federal Grants</a:t>
            </a:r>
          </a:p>
          <a:p>
            <a:pPr lvl="1">
              <a:lnSpc>
                <a:spcPct val="20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Internships</a:t>
            </a:r>
          </a:p>
          <a:p>
            <a:pPr lvl="1">
              <a:lnSpc>
                <a:spcPct val="20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Obtaining Federal Documents</a:t>
            </a:r>
          </a:p>
          <a:p>
            <a:pPr marL="0" indent="0">
              <a:lnSpc>
                <a:spcPct val="150000"/>
              </a:lnSpc>
              <a:buNone/>
            </a:pPr>
            <a:endParaRPr lang="en-US" dirty="0">
              <a:latin typeface="Times New Roman" panose="02020603050405020304" pitchFamily="18" charset="0"/>
              <a:cs typeface="Times New Roman" panose="02020603050405020304" pitchFamily="18" charset="0"/>
            </a:endParaRPr>
          </a:p>
          <a:p>
            <a:pPr marL="0" indent="0">
              <a:lnSpc>
                <a:spcPct val="150000"/>
              </a:lnSpc>
              <a:buNone/>
            </a:pPr>
            <a:endParaRPr lang="en-US" dirty="0" smtClean="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p:txBody>
      </p:sp>
      <p:sp>
        <p:nvSpPr>
          <p:cNvPr id="4" name="TextBox 3"/>
          <p:cNvSpPr txBox="1"/>
          <p:nvPr/>
        </p:nvSpPr>
        <p:spPr>
          <a:xfrm>
            <a:off x="6647935" y="1618735"/>
            <a:ext cx="5313910" cy="5078313"/>
          </a:xfrm>
          <a:prstGeom prst="rect">
            <a:avLst/>
          </a:prstGeom>
          <a:noFill/>
        </p:spPr>
        <p:txBody>
          <a:bodyPr wrap="square" rtlCol="0">
            <a:spAutoFit/>
          </a:bodyPr>
          <a:lstStyle/>
          <a:p>
            <a:pPr lvl="1">
              <a:lnSpc>
                <a:spcPct val="2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Federal government links</a:t>
            </a:r>
          </a:p>
          <a:p>
            <a:pPr lvl="1">
              <a:lnSpc>
                <a:spcPct val="20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Service </a:t>
            </a:r>
            <a:r>
              <a:rPr lang="en-US" dirty="0">
                <a:latin typeface="Times New Roman" panose="02020603050405020304" pitchFamily="18" charset="0"/>
                <a:cs typeface="Times New Roman" panose="02020603050405020304" pitchFamily="18" charset="0"/>
              </a:rPr>
              <a:t>Academy Nominations</a:t>
            </a:r>
          </a:p>
          <a:p>
            <a:pPr lvl="1">
              <a:lnSpc>
                <a:spcPct val="2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Congressional Staff List</a:t>
            </a:r>
          </a:p>
          <a:p>
            <a:pPr lvl="1">
              <a:lnSpc>
                <a:spcPct val="2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Veteran fellowship Program</a:t>
            </a:r>
          </a:p>
          <a:p>
            <a:pPr>
              <a:lnSpc>
                <a:spcPct val="200000"/>
              </a:lnSpc>
            </a:pPr>
            <a:r>
              <a:rPr lang="en-US" u="sng" dirty="0">
                <a:latin typeface="Times New Roman" panose="02020603050405020304" pitchFamily="18" charset="0"/>
                <a:cs typeface="Times New Roman" panose="02020603050405020304" pitchFamily="18" charset="0"/>
              </a:rPr>
              <a:t>Additional constituent </a:t>
            </a:r>
            <a:r>
              <a:rPr lang="en-US" u="sng" dirty="0" smtClean="0">
                <a:latin typeface="Times New Roman" panose="02020603050405020304" pitchFamily="18" charset="0"/>
                <a:cs typeface="Times New Roman" panose="02020603050405020304" pitchFamily="18" charset="0"/>
              </a:rPr>
              <a:t>services</a:t>
            </a:r>
          </a:p>
          <a:p>
            <a:pPr marL="742950" lvl="1" indent="-285750">
              <a:lnSpc>
                <a:spcPct val="200000"/>
              </a:lnSpc>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Presidential Greetings</a:t>
            </a:r>
          </a:p>
          <a:p>
            <a:pPr marL="742950" lvl="1" indent="-285750">
              <a:lnSpc>
                <a:spcPct val="200000"/>
              </a:lnSpc>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Request </a:t>
            </a:r>
            <a:r>
              <a:rPr lang="en-US" dirty="0">
                <a:latin typeface="Times New Roman" panose="02020603050405020304" pitchFamily="18" charset="0"/>
                <a:cs typeface="Times New Roman" panose="02020603050405020304" pitchFamily="18" charset="0"/>
              </a:rPr>
              <a:t>for flags to be flown over the </a:t>
            </a:r>
            <a:r>
              <a:rPr lang="en-US" dirty="0" smtClean="0">
                <a:latin typeface="Times New Roman" panose="02020603050405020304" pitchFamily="18" charset="0"/>
                <a:cs typeface="Times New Roman" panose="02020603050405020304" pitchFamily="18" charset="0"/>
              </a:rPr>
              <a:t>capital</a:t>
            </a:r>
          </a:p>
          <a:p>
            <a:pPr marL="742950" lvl="1" indent="-285750">
              <a:lnSpc>
                <a:spcPct val="200000"/>
              </a:lnSpc>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Kids page</a:t>
            </a:r>
          </a:p>
          <a:p>
            <a:pPr marL="742950" lvl="1" indent="-285750">
              <a:lnSpc>
                <a:spcPct val="200000"/>
              </a:lnSpc>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Capital tour requests and Gallery passes.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2412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4865" y="624110"/>
            <a:ext cx="9899747" cy="1280890"/>
          </a:xfrm>
        </p:spPr>
        <p:txBody>
          <a:bodyPr/>
          <a:lstStyle/>
          <a:p>
            <a:r>
              <a:rPr lang="en-US" dirty="0" smtClean="0"/>
              <a:t>RECOMMENDED CONSTITUENT SERVICES</a:t>
            </a:r>
            <a:endParaRPr lang="en-US" dirty="0"/>
          </a:p>
        </p:txBody>
      </p:sp>
      <p:sp>
        <p:nvSpPr>
          <p:cNvPr id="3" name="Content Placeholder 2"/>
          <p:cNvSpPr>
            <a:spLocks noGrp="1"/>
          </p:cNvSpPr>
          <p:nvPr>
            <p:ph idx="1"/>
          </p:nvPr>
        </p:nvSpPr>
        <p:spPr>
          <a:xfrm>
            <a:off x="1362269" y="1455576"/>
            <a:ext cx="10142343" cy="4455646"/>
          </a:xfrm>
        </p:spPr>
        <p:txBody>
          <a:bodyPr/>
          <a:lstStyle/>
          <a:p>
            <a:pPr>
              <a:lnSpc>
                <a:spcPct val="200000"/>
              </a:lnSpc>
              <a:buFont typeface="Wingdings" panose="05000000000000000000" pitchFamily="2" charset="2"/>
              <a:buChar char="ü"/>
            </a:pPr>
            <a:r>
              <a:rPr lang="en-US" dirty="0" smtClean="0"/>
              <a:t>Online </a:t>
            </a:r>
            <a:r>
              <a:rPr lang="en-US" dirty="0" smtClean="0"/>
              <a:t>engagement – engaging </a:t>
            </a:r>
            <a:r>
              <a:rPr lang="en-US" dirty="0" smtClean="0"/>
              <a:t>with constituents on an online platform</a:t>
            </a:r>
          </a:p>
          <a:p>
            <a:pPr>
              <a:lnSpc>
                <a:spcPct val="200000"/>
              </a:lnSpc>
              <a:buFont typeface="Wingdings" panose="05000000000000000000" pitchFamily="2" charset="2"/>
              <a:buChar char="ü"/>
            </a:pPr>
            <a:r>
              <a:rPr lang="en-US" dirty="0" smtClean="0"/>
              <a:t>Casework</a:t>
            </a:r>
          </a:p>
          <a:p>
            <a:pPr>
              <a:lnSpc>
                <a:spcPct val="200000"/>
              </a:lnSpc>
              <a:buFont typeface="Wingdings" panose="05000000000000000000" pitchFamily="2" charset="2"/>
              <a:buChar char="ü"/>
            </a:pPr>
            <a:r>
              <a:rPr lang="en-US" dirty="0" smtClean="0"/>
              <a:t>Unites States Service Academy Nominations</a:t>
            </a:r>
          </a:p>
          <a:p>
            <a:pPr>
              <a:lnSpc>
                <a:spcPct val="200000"/>
              </a:lnSpc>
              <a:buFont typeface="Wingdings" panose="05000000000000000000" pitchFamily="2" charset="2"/>
              <a:buChar char="ü"/>
            </a:pPr>
            <a:r>
              <a:rPr lang="en-US" dirty="0" smtClean="0"/>
              <a:t>Congressional app challenge.</a:t>
            </a:r>
            <a:endParaRPr lang="en-US" dirty="0"/>
          </a:p>
        </p:txBody>
      </p:sp>
    </p:spTree>
    <p:extLst>
      <p:ext uri="{BB962C8B-B14F-4D97-AF65-F5344CB8AC3E}">
        <p14:creationId xmlns:p14="http://schemas.microsoft.com/office/powerpoint/2010/main" val="2168627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3617" y="213563"/>
            <a:ext cx="10300995" cy="831466"/>
          </a:xfrm>
        </p:spPr>
        <p:txBody>
          <a:bodyPr/>
          <a:lstStyle/>
          <a:p>
            <a:pPr algn="ctr"/>
            <a:r>
              <a:rPr lang="en-US" dirty="0" smtClean="0">
                <a:latin typeface="Times New Roman" panose="02020603050405020304" pitchFamily="18" charset="0"/>
                <a:cs typeface="Times New Roman" panose="02020603050405020304" pitchFamily="18" charset="0"/>
              </a:rPr>
              <a:t>LEGISLATIVE COMMITEES AND LAW MAKING</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24089" y="914399"/>
            <a:ext cx="11029244" cy="5779912"/>
          </a:xfrm>
        </p:spPr>
        <p:txBody>
          <a:bodyPr>
            <a:noAutofit/>
          </a:bodyPr>
          <a:lstStyle/>
          <a:p>
            <a:pPr marL="0" indent="0">
              <a:buNone/>
            </a:pPr>
            <a:r>
              <a:rPr lang="en-US" dirty="0" smtClean="0">
                <a:latin typeface="Times New Roman" panose="02020603050405020304" pitchFamily="18" charset="0"/>
                <a:cs typeface="Times New Roman" panose="02020603050405020304" pitchFamily="18" charset="0"/>
              </a:rPr>
              <a:t>	Legislative committees that Don young serves on include;</a:t>
            </a:r>
          </a:p>
          <a:p>
            <a:pPr lvl="3">
              <a:buFont typeface="Wingdings" panose="05000000000000000000" pitchFamily="2" charset="2"/>
              <a:buChar char="v"/>
            </a:pPr>
            <a:r>
              <a:rPr lang="en-US" sz="1800" dirty="0" smtClean="0">
                <a:latin typeface="Times New Roman" panose="02020603050405020304" pitchFamily="18" charset="0"/>
                <a:cs typeface="Times New Roman" panose="02020603050405020304" pitchFamily="18" charset="0"/>
              </a:rPr>
              <a:t>The House natural Resources Committee where he is Chairman Emeritus</a:t>
            </a:r>
          </a:p>
          <a:p>
            <a:pPr lvl="3">
              <a:buFont typeface="Wingdings" panose="05000000000000000000" pitchFamily="2" charset="2"/>
              <a:buChar char="v"/>
            </a:pPr>
            <a:r>
              <a:rPr lang="en-US" sz="1800" dirty="0" smtClean="0">
                <a:latin typeface="Times New Roman" panose="02020603050405020304" pitchFamily="18" charset="0"/>
                <a:cs typeface="Times New Roman" panose="02020603050405020304" pitchFamily="18" charset="0"/>
              </a:rPr>
              <a:t>House Transportation and Infrastructure Committee</a:t>
            </a:r>
          </a:p>
          <a:p>
            <a:pPr lvl="3">
              <a:buFont typeface="Wingdings" panose="05000000000000000000" pitchFamily="2" charset="2"/>
              <a:buChar char="v"/>
            </a:pPr>
            <a:r>
              <a:rPr lang="en-US" sz="1800" dirty="0" smtClean="0">
                <a:latin typeface="Times New Roman" panose="02020603050405020304" pitchFamily="18" charset="0"/>
                <a:cs typeface="Times New Roman" panose="02020603050405020304" pitchFamily="18" charset="0"/>
              </a:rPr>
              <a:t>House Republican Policy committee.</a:t>
            </a:r>
          </a:p>
          <a:p>
            <a:pPr marL="0" indent="0">
              <a:buNone/>
            </a:pPr>
            <a:r>
              <a:rPr lang="en-US" dirty="0" smtClean="0">
                <a:latin typeface="Times New Roman" panose="02020603050405020304" pitchFamily="18" charset="0"/>
                <a:cs typeface="Times New Roman" panose="02020603050405020304" pitchFamily="18" charset="0"/>
              </a:rPr>
              <a:t>	Subcommittees he serves I</a:t>
            </a:r>
          </a:p>
          <a:p>
            <a:pPr lvl="3">
              <a:buFont typeface="Wingdings" panose="05000000000000000000" pitchFamily="2" charset="2"/>
              <a:buChar char="v"/>
            </a:pPr>
            <a:r>
              <a:rPr lang="en-US" sz="1800" dirty="0" smtClean="0">
                <a:latin typeface="Times New Roman" panose="02020603050405020304" pitchFamily="18" charset="0"/>
                <a:cs typeface="Times New Roman" panose="02020603050405020304" pitchFamily="18" charset="0"/>
              </a:rPr>
              <a:t>Subcommittee on Indian, Insular and Alaska Native Affairs.</a:t>
            </a:r>
          </a:p>
          <a:p>
            <a:pPr lvl="3">
              <a:buFont typeface="Wingdings" panose="05000000000000000000" pitchFamily="2" charset="2"/>
              <a:buChar char="v"/>
            </a:pPr>
            <a:r>
              <a:rPr lang="en-US" sz="1800" dirty="0" smtClean="0">
                <a:latin typeface="Times New Roman" panose="02020603050405020304" pitchFamily="18" charset="0"/>
                <a:cs typeface="Times New Roman" panose="02020603050405020304" pitchFamily="18" charset="0"/>
              </a:rPr>
              <a:t>Subcommittee on Federal Lands</a:t>
            </a:r>
          </a:p>
          <a:p>
            <a:pPr lvl="3">
              <a:buFont typeface="Wingdings" panose="05000000000000000000" pitchFamily="2" charset="2"/>
              <a:buChar char="v"/>
            </a:pPr>
            <a:r>
              <a:rPr lang="en-US" sz="1800" dirty="0" smtClean="0">
                <a:latin typeface="Times New Roman" panose="02020603050405020304" pitchFamily="18" charset="0"/>
                <a:cs typeface="Times New Roman" panose="02020603050405020304" pitchFamily="18" charset="0"/>
              </a:rPr>
              <a:t>Subcommittee on Water, Power and Oceans</a:t>
            </a:r>
          </a:p>
          <a:p>
            <a:pPr lvl="3">
              <a:buFont typeface="Wingdings" panose="05000000000000000000" pitchFamily="2" charset="2"/>
              <a:buChar char="v"/>
            </a:pPr>
            <a:r>
              <a:rPr lang="en-US" sz="1800" dirty="0" smtClean="0">
                <a:latin typeface="Times New Roman" panose="02020603050405020304" pitchFamily="18" charset="0"/>
                <a:cs typeface="Times New Roman" panose="02020603050405020304" pitchFamily="18" charset="0"/>
              </a:rPr>
              <a:t>Subcommittee on </a:t>
            </a:r>
            <a:r>
              <a:rPr lang="en-US" sz="1800" dirty="0">
                <a:latin typeface="Times New Roman" panose="02020603050405020304" pitchFamily="18" charset="0"/>
                <a:cs typeface="Times New Roman" panose="02020603050405020304" pitchFamily="18" charset="0"/>
              </a:rPr>
              <a:t>E</a:t>
            </a:r>
            <a:r>
              <a:rPr lang="en-US" sz="1800" dirty="0" smtClean="0">
                <a:latin typeface="Times New Roman" panose="02020603050405020304" pitchFamily="18" charset="0"/>
                <a:cs typeface="Times New Roman" panose="02020603050405020304" pitchFamily="18" charset="0"/>
              </a:rPr>
              <a:t>nergy and Mineral Resources</a:t>
            </a:r>
          </a:p>
          <a:p>
            <a:pPr lvl="3">
              <a:buFont typeface="Wingdings" panose="05000000000000000000" pitchFamily="2" charset="2"/>
              <a:buChar char="v"/>
            </a:pPr>
            <a:r>
              <a:rPr lang="en-US" sz="1800" dirty="0" smtClean="0">
                <a:latin typeface="Times New Roman" panose="02020603050405020304" pitchFamily="18" charset="0"/>
                <a:cs typeface="Times New Roman" panose="02020603050405020304" pitchFamily="18" charset="0"/>
              </a:rPr>
              <a:t>Subcommittee on Oversight and Investigation</a:t>
            </a:r>
          </a:p>
          <a:p>
            <a:pPr lvl="3">
              <a:buFont typeface="Wingdings" panose="05000000000000000000" pitchFamily="2" charset="2"/>
              <a:buChar char="v"/>
            </a:pPr>
            <a:r>
              <a:rPr lang="en-US" sz="1800" dirty="0" smtClean="0">
                <a:latin typeface="Times New Roman" panose="02020603050405020304" pitchFamily="18" charset="0"/>
                <a:cs typeface="Times New Roman" panose="02020603050405020304" pitchFamily="18" charset="0"/>
              </a:rPr>
              <a:t>Subcommittee on Coast Guard and Maritime Transportation</a:t>
            </a:r>
          </a:p>
          <a:p>
            <a:pPr lvl="3">
              <a:buFont typeface="Wingdings" panose="05000000000000000000" pitchFamily="2" charset="2"/>
              <a:buChar char="v"/>
            </a:pPr>
            <a:r>
              <a:rPr lang="en-US" sz="1800" dirty="0" smtClean="0">
                <a:latin typeface="Times New Roman" panose="02020603050405020304" pitchFamily="18" charset="0"/>
                <a:cs typeface="Times New Roman" panose="02020603050405020304" pitchFamily="18" charset="0"/>
              </a:rPr>
              <a:t>Subcommittee on Highways and Transit</a:t>
            </a:r>
          </a:p>
          <a:p>
            <a:pPr lvl="3">
              <a:buFont typeface="Wingdings" panose="05000000000000000000" pitchFamily="2" charset="2"/>
              <a:buChar char="v"/>
            </a:pPr>
            <a:r>
              <a:rPr lang="en-US" sz="1800" dirty="0" smtClean="0">
                <a:latin typeface="Times New Roman" panose="02020603050405020304" pitchFamily="18" charset="0"/>
                <a:cs typeface="Times New Roman" panose="02020603050405020304" pitchFamily="18" charset="0"/>
              </a:rPr>
              <a:t>Subcommittee on Aviation</a:t>
            </a:r>
          </a:p>
          <a:p>
            <a:pPr lvl="3">
              <a:buFont typeface="Wingdings" panose="05000000000000000000" pitchFamily="2" charset="2"/>
              <a:buChar char="v"/>
            </a:pPr>
            <a:r>
              <a:rPr lang="en-US" sz="1800" dirty="0" smtClean="0">
                <a:latin typeface="Times New Roman" panose="02020603050405020304" pitchFamily="18" charset="0"/>
                <a:cs typeface="Times New Roman" panose="02020603050405020304" pitchFamily="18" charset="0"/>
              </a:rPr>
              <a:t>Committee Designee- House of Transportation and Infrastructure Committee</a:t>
            </a:r>
          </a:p>
          <a:p>
            <a:pPr>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28186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9528" y="624110"/>
            <a:ext cx="9745084" cy="1280890"/>
          </a:xfrm>
        </p:spPr>
        <p:txBody>
          <a:bodyPr>
            <a:normAutofit/>
          </a:bodyPr>
          <a:lstStyle/>
          <a:p>
            <a:pPr algn="ctr"/>
            <a:r>
              <a:rPr lang="en-US" sz="2400" dirty="0" smtClean="0">
                <a:latin typeface="Times New Roman" panose="02020603050405020304" pitchFamily="18" charset="0"/>
                <a:cs typeface="Times New Roman" panose="02020603050405020304" pitchFamily="18" charset="0"/>
              </a:rPr>
              <a:t>CONGRESSMAN DON YOUNG’S CAUCUSES – 116 CONGRESS LIST</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1369316" y="1223159"/>
            <a:ext cx="5664529" cy="5036964"/>
          </a:xfrm>
        </p:spPr>
        <p:txBody>
          <a:bodyPr>
            <a:normAutofit fontScale="70000" lnSpcReduction="20000"/>
          </a:bodyPr>
          <a:lstStyle/>
          <a:p>
            <a:pPr>
              <a:lnSpc>
                <a:spcPct val="16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Bipartisan Disabilities Caucus (Co-Chair)</a:t>
            </a:r>
          </a:p>
          <a:p>
            <a:pPr>
              <a:lnSpc>
                <a:spcPct val="16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Congressional Arctic Working Group (Co-Chair)</a:t>
            </a:r>
          </a:p>
          <a:p>
            <a:pPr>
              <a:lnSpc>
                <a:spcPct val="16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Congressional Cannabis Caucus (Co-Chair)</a:t>
            </a:r>
          </a:p>
          <a:p>
            <a:pPr>
              <a:lnSpc>
                <a:spcPct val="16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Congressional Coast Guard Caucus (Co-Chair)</a:t>
            </a:r>
          </a:p>
          <a:p>
            <a:pPr>
              <a:lnSpc>
                <a:spcPct val="16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Congressional Native American Caucus (Vice-President)</a:t>
            </a:r>
          </a:p>
          <a:p>
            <a:pPr>
              <a:lnSpc>
                <a:spcPct val="16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Congressional Pacific Islands Caucus (Co-Chair)</a:t>
            </a:r>
          </a:p>
          <a:p>
            <a:pPr>
              <a:lnSpc>
                <a:spcPct val="16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Congressional Veterans Fellowship Caucus (Co-Chair)</a:t>
            </a:r>
          </a:p>
          <a:p>
            <a:pPr>
              <a:lnSpc>
                <a:spcPct val="16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House Oceans Caucus (Co-Chair)</a:t>
            </a:r>
          </a:p>
          <a:p>
            <a:pPr>
              <a:lnSpc>
                <a:spcPct val="16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House Tuberculosis Elimination Caucus (Co-Chair)</a:t>
            </a:r>
          </a:p>
          <a:p>
            <a:pPr>
              <a:lnSpc>
                <a:spcPct val="16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U.S. Mongolia Friendshi</a:t>
            </a:r>
            <a:r>
              <a:rPr lang="en-US" sz="2000" dirty="0">
                <a:latin typeface="Times New Roman" panose="02020603050405020304" pitchFamily="18" charset="0"/>
                <a:cs typeface="Times New Roman" panose="02020603050405020304" pitchFamily="18" charset="0"/>
              </a:rPr>
              <a:t>p</a:t>
            </a:r>
            <a:r>
              <a:rPr lang="en-US" sz="2000" dirty="0" smtClean="0">
                <a:latin typeface="Times New Roman" panose="02020603050405020304" pitchFamily="18" charset="0"/>
                <a:cs typeface="Times New Roman" panose="02020603050405020304" pitchFamily="18" charset="0"/>
              </a:rPr>
              <a:t> Caucus (Co-Chair)</a:t>
            </a:r>
          </a:p>
          <a:p>
            <a:pPr>
              <a:lnSpc>
                <a:spcPct val="16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Wild Salmon Caucus (Co-Chair)</a:t>
            </a:r>
          </a:p>
          <a:p>
            <a:pPr>
              <a:lnSpc>
                <a:spcPct val="16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Congressional Air Cargo Caucus</a:t>
            </a:r>
          </a:p>
          <a:p>
            <a:pPr>
              <a:lnSpc>
                <a:spcPct val="160000"/>
              </a:lnSpc>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half" idx="2"/>
          </p:nvPr>
        </p:nvSpPr>
        <p:spPr>
          <a:xfrm>
            <a:off x="6904891" y="1176265"/>
            <a:ext cx="4979121" cy="5036964"/>
          </a:xfrm>
        </p:spPr>
        <p:txBody>
          <a:bodyPr>
            <a:noAutofit/>
          </a:bodyPr>
          <a:lstStyle/>
          <a:p>
            <a:pPr>
              <a:lnSpc>
                <a:spcPct val="160000"/>
              </a:lnSpc>
              <a:buFont typeface="Wingdings" panose="05000000000000000000" pitchFamily="2" charset="2"/>
              <a:buChar char="Ø"/>
            </a:pPr>
            <a:r>
              <a:rPr lang="en-US" sz="1400" dirty="0">
                <a:latin typeface="Times New Roman" panose="02020603050405020304" pitchFamily="18" charset="0"/>
                <a:cs typeface="Times New Roman" panose="02020603050405020304" pitchFamily="18" charset="0"/>
              </a:rPr>
              <a:t>Congressional Arthritis </a:t>
            </a:r>
            <a:r>
              <a:rPr lang="en-US" sz="1400" dirty="0" smtClean="0">
                <a:latin typeface="Times New Roman" panose="02020603050405020304" pitchFamily="18" charset="0"/>
                <a:cs typeface="Times New Roman" panose="02020603050405020304" pitchFamily="18" charset="0"/>
              </a:rPr>
              <a:t>Caucus</a:t>
            </a:r>
          </a:p>
          <a:p>
            <a:pPr>
              <a:lnSpc>
                <a:spcPct val="16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Congressional Burn pits caucus</a:t>
            </a:r>
          </a:p>
          <a:p>
            <a:pPr>
              <a:lnSpc>
                <a:spcPct val="16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Congressional Caucus on Diabetes</a:t>
            </a:r>
          </a:p>
          <a:p>
            <a:pPr>
              <a:lnSpc>
                <a:spcPct val="16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Congressional Caucus on Foster Youth</a:t>
            </a:r>
          </a:p>
          <a:p>
            <a:pPr>
              <a:lnSpc>
                <a:spcPct val="16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Congressional Deaf Caucus</a:t>
            </a:r>
          </a:p>
          <a:p>
            <a:pPr>
              <a:lnSpc>
                <a:spcPct val="16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Congressional Dyslexia Caucus</a:t>
            </a:r>
          </a:p>
          <a:p>
            <a:pPr>
              <a:lnSpc>
                <a:spcPct val="16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Congressional General Aviation Caucus</a:t>
            </a:r>
          </a:p>
          <a:p>
            <a:pPr>
              <a:lnSpc>
                <a:spcPct val="16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Congressional Hepatitis Caucus</a:t>
            </a:r>
          </a:p>
          <a:p>
            <a:pPr>
              <a:lnSpc>
                <a:spcPct val="16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Congressional Humanities Caucus</a:t>
            </a:r>
          </a:p>
          <a:p>
            <a:pPr>
              <a:lnSpc>
                <a:spcPct val="16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Congressional Humanities Caucus</a:t>
            </a:r>
          </a:p>
          <a:p>
            <a:pPr>
              <a:lnSpc>
                <a:spcPct val="16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Congressional Military Family Caucus</a:t>
            </a:r>
          </a:p>
          <a:p>
            <a:pPr>
              <a:lnSpc>
                <a:spcPct val="16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Congressional Pre-K Caucus </a:t>
            </a:r>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67719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1145" y="311728"/>
            <a:ext cx="9613467" cy="685799"/>
          </a:xfrm>
        </p:spPr>
        <p:txBody>
          <a:bodyPr>
            <a:normAutofit/>
          </a:bodyPr>
          <a:lstStyle/>
          <a:p>
            <a:pPr algn="ctr"/>
            <a:r>
              <a:rPr lang="en-US" dirty="0" smtClean="0">
                <a:latin typeface="Times New Roman" panose="02020603050405020304" pitchFamily="18" charset="0"/>
                <a:cs typeface="Times New Roman" panose="02020603050405020304" pitchFamily="18" charset="0"/>
              </a:rPr>
              <a:t>LAWMAKING</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32179" y="997527"/>
            <a:ext cx="10872434" cy="5764517"/>
          </a:xfrm>
        </p:spPr>
        <p:txBody>
          <a:bodyPr>
            <a:normAutofit lnSpcReduction="10000"/>
          </a:bodyPr>
          <a:lstStyle/>
          <a:p>
            <a:pPr marL="0" indent="0" algn="ctr">
              <a:lnSpc>
                <a:spcPct val="150000"/>
              </a:lnSpc>
              <a:buNone/>
            </a:pPr>
            <a:r>
              <a:rPr lang="en-US" sz="2000" b="1" dirty="0" smtClean="0">
                <a:latin typeface="Times New Roman" panose="02020603050405020304" pitchFamily="18" charset="0"/>
                <a:cs typeface="Times New Roman" panose="02020603050405020304" pitchFamily="18" charset="0"/>
              </a:rPr>
              <a:t>Bills and Legislation sponsored</a:t>
            </a:r>
          </a:p>
          <a:p>
            <a:pPr>
              <a:lnSpc>
                <a:spcPct val="150000"/>
              </a:lnSpc>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In 116</a:t>
            </a:r>
            <a:r>
              <a:rPr lang="en-US" sz="2000" baseline="30000" dirty="0" smtClean="0">
                <a:latin typeface="Times New Roman" panose="02020603050405020304" pitchFamily="18" charset="0"/>
                <a:cs typeface="Times New Roman" panose="02020603050405020304" pitchFamily="18" charset="0"/>
              </a:rPr>
              <a:t>th</a:t>
            </a:r>
            <a:r>
              <a:rPr lang="en-US" sz="2000" dirty="0" smtClean="0">
                <a:latin typeface="Times New Roman" panose="02020603050405020304" pitchFamily="18" charset="0"/>
                <a:cs typeface="Times New Roman" panose="02020603050405020304" pitchFamily="18" charset="0"/>
              </a:rPr>
              <a:t> Congress, Don Young has Sponsored and Co-sponsored 31 bills (</a:t>
            </a:r>
            <a:r>
              <a:rPr lang="en-US" dirty="0" smtClean="0">
                <a:latin typeface="Times New Roman" panose="02020603050405020304" pitchFamily="18" charset="0"/>
                <a:cs typeface="Times New Roman" panose="02020603050405020304" pitchFamily="18" charset="0"/>
              </a:rPr>
              <a:t>Don Young, </a:t>
            </a:r>
            <a:r>
              <a:rPr lang="en-US" dirty="0">
                <a:latin typeface="Times New Roman" panose="02020603050405020304" pitchFamily="18" charset="0"/>
                <a:cs typeface="Times New Roman" panose="02020603050405020304" pitchFamily="18" charset="0"/>
              </a:rPr>
              <a:t>2019)</a:t>
            </a:r>
            <a:r>
              <a:rPr lang="en-US" sz="2000" dirty="0" smtClean="0">
                <a:latin typeface="Times New Roman" panose="02020603050405020304" pitchFamily="18" charset="0"/>
                <a:cs typeface="Times New Roman" panose="02020603050405020304" pitchFamily="18" charset="0"/>
              </a:rPr>
              <a:t>.</a:t>
            </a:r>
          </a:p>
          <a:p>
            <a:pPr>
              <a:lnSpc>
                <a:spcPct val="150000"/>
              </a:lnSpc>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In the 116</a:t>
            </a:r>
            <a:r>
              <a:rPr lang="en-US" sz="2000" baseline="30000" dirty="0" smtClean="0">
                <a:latin typeface="Times New Roman" panose="02020603050405020304" pitchFamily="18" charset="0"/>
                <a:cs typeface="Times New Roman" panose="02020603050405020304" pitchFamily="18" charset="0"/>
              </a:rPr>
              <a:t>th</a:t>
            </a:r>
            <a:r>
              <a:rPr lang="en-US" sz="2000" dirty="0" smtClean="0">
                <a:latin typeface="Times New Roman" panose="02020603050405020304" pitchFamily="18" charset="0"/>
                <a:cs typeface="Times New Roman" panose="02020603050405020304" pitchFamily="18" charset="0"/>
              </a:rPr>
              <a:t> Congress, Don Young has introduced The Alaska Remote Generator Reliability and Protection Act which was signed into law by President Donald J. Trump.</a:t>
            </a:r>
          </a:p>
          <a:p>
            <a:pPr marL="0" indent="0" algn="ctr">
              <a:lnSpc>
                <a:spcPct val="150000"/>
              </a:lnSpc>
              <a:buNone/>
            </a:pPr>
            <a:r>
              <a:rPr lang="en-US" sz="2000" b="1" dirty="0" smtClean="0">
                <a:latin typeface="Times New Roman" panose="02020603050405020304" pitchFamily="18" charset="0"/>
                <a:cs typeface="Times New Roman" panose="02020603050405020304" pitchFamily="18" charset="0"/>
              </a:rPr>
              <a:t>Legislative committees and subcommittees relating to Alaska At-large congressional district</a:t>
            </a:r>
            <a:r>
              <a:rPr lang="en-US" sz="2000" dirty="0" smtClean="0">
                <a:latin typeface="Times New Roman" panose="02020603050405020304" pitchFamily="18" charset="0"/>
                <a:cs typeface="Times New Roman" panose="02020603050405020304" pitchFamily="18" charset="0"/>
              </a:rPr>
              <a:t>. </a:t>
            </a:r>
          </a:p>
          <a:p>
            <a:pPr marL="0" indent="0">
              <a:lnSpc>
                <a:spcPct val="150000"/>
              </a:lnSpc>
              <a:buNone/>
            </a:pPr>
            <a:r>
              <a:rPr lang="en-US" sz="2000" dirty="0" smtClean="0">
                <a:latin typeface="Times New Roman" panose="02020603050405020304" pitchFamily="18" charset="0"/>
                <a:cs typeface="Times New Roman" panose="02020603050405020304" pitchFamily="18" charset="0"/>
              </a:rPr>
              <a:t>	1. House Natural Resources Committee </a:t>
            </a:r>
          </a:p>
          <a:p>
            <a:pPr lvl="2">
              <a:lnSpc>
                <a:spcPct val="150000"/>
              </a:lnSpc>
              <a:buFont typeface="Wingdings" panose="05000000000000000000" pitchFamily="2" charset="2"/>
              <a:buChar char="ü"/>
            </a:pPr>
            <a:r>
              <a:rPr lang="en-US" sz="1800" dirty="0" smtClean="0">
                <a:latin typeface="Times New Roman" panose="02020603050405020304" pitchFamily="18" charset="0"/>
                <a:cs typeface="Times New Roman" panose="02020603050405020304" pitchFamily="18" charset="0"/>
              </a:rPr>
              <a:t>Subcommittee on Indian, Insular and Alaska Native affairs</a:t>
            </a:r>
          </a:p>
          <a:p>
            <a:pPr lvl="2">
              <a:lnSpc>
                <a:spcPct val="150000"/>
              </a:lnSpc>
              <a:buFont typeface="Wingdings" panose="05000000000000000000" pitchFamily="2" charset="2"/>
              <a:buChar char="ü"/>
            </a:pPr>
            <a:r>
              <a:rPr lang="en-US" sz="1800" dirty="0" smtClean="0">
                <a:latin typeface="Times New Roman" panose="02020603050405020304" pitchFamily="18" charset="0"/>
                <a:cs typeface="Times New Roman" panose="02020603050405020304" pitchFamily="18" charset="0"/>
              </a:rPr>
              <a:t>Subcommittee on Water Power and Oceans</a:t>
            </a:r>
          </a:p>
          <a:p>
            <a:pPr lvl="2">
              <a:lnSpc>
                <a:spcPct val="150000"/>
              </a:lnSpc>
              <a:buFont typeface="Wingdings" panose="05000000000000000000" pitchFamily="2" charset="2"/>
              <a:buChar char="ü"/>
            </a:pPr>
            <a:r>
              <a:rPr lang="en-US" sz="1800" dirty="0" smtClean="0">
                <a:latin typeface="Times New Roman" panose="02020603050405020304" pitchFamily="18" charset="0"/>
                <a:cs typeface="Times New Roman" panose="02020603050405020304" pitchFamily="18" charset="0"/>
              </a:rPr>
              <a:t>Subcommittee on energy and Mineral Resources</a:t>
            </a:r>
          </a:p>
          <a:p>
            <a:pPr marL="0" indent="0">
              <a:lnSpc>
                <a:spcPct val="150000"/>
              </a:lnSpc>
              <a:buNone/>
            </a:pPr>
            <a:r>
              <a:rPr lang="en-US" dirty="0" smtClean="0">
                <a:latin typeface="Times New Roman" panose="02020603050405020304" pitchFamily="18" charset="0"/>
                <a:cs typeface="Times New Roman" panose="02020603050405020304" pitchFamily="18" charset="0"/>
              </a:rPr>
              <a:t>	2. House Transportation and Infrastructure Committee</a:t>
            </a:r>
          </a:p>
          <a:p>
            <a:pPr lvl="2">
              <a:lnSpc>
                <a:spcPct val="150000"/>
              </a:lnSpc>
              <a:buFont typeface="Wingdings" panose="05000000000000000000" pitchFamily="2" charset="2"/>
              <a:buChar char="ü"/>
            </a:pPr>
            <a:r>
              <a:rPr lang="en-US" sz="1800" dirty="0" smtClean="0">
                <a:latin typeface="Times New Roman" panose="02020603050405020304" pitchFamily="18" charset="0"/>
                <a:cs typeface="Times New Roman" panose="02020603050405020304" pitchFamily="18" charset="0"/>
              </a:rPr>
              <a:t>Subcommittee on Coast Guard and Maritime Transportations  </a:t>
            </a: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4349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3725" y="588941"/>
            <a:ext cx="8911687" cy="680434"/>
          </a:xfrm>
        </p:spPr>
        <p:txBody>
          <a:bodyPr/>
          <a:lstStyle/>
          <a:p>
            <a:pPr algn="ctr"/>
            <a:r>
              <a:rPr lang="en-US" dirty="0" smtClean="0">
                <a:latin typeface="Times New Roman" panose="02020603050405020304" pitchFamily="18" charset="0"/>
                <a:cs typeface="Times New Roman" panose="02020603050405020304" pitchFamily="18" charset="0"/>
              </a:rPr>
              <a:t>ISSUES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606062" y="890954"/>
            <a:ext cx="9898550" cy="4806461"/>
          </a:xfrm>
        </p:spPr>
        <p:txBody>
          <a:bodyPr>
            <a:noAutofit/>
          </a:bodyPr>
          <a:lstStyle/>
          <a:p>
            <a:pPr marL="0" indent="0">
              <a:lnSpc>
                <a:spcPct val="200000"/>
              </a:lnSpc>
              <a:buNone/>
            </a:pPr>
            <a:r>
              <a:rPr lang="en-US" sz="2700" b="1" dirty="0" smtClean="0">
                <a:latin typeface="Times New Roman" panose="02020603050405020304" pitchFamily="18" charset="0"/>
                <a:cs typeface="Times New Roman" panose="02020603050405020304" pitchFamily="18" charset="0"/>
              </a:rPr>
              <a:t>Don Young’s legislative priorities. </a:t>
            </a:r>
          </a:p>
          <a:p>
            <a:pPr>
              <a:lnSpc>
                <a:spcPct val="200000"/>
              </a:lnSpc>
              <a:buFont typeface="Wingdings" panose="05000000000000000000" pitchFamily="2" charset="2"/>
              <a:buChar char="v"/>
            </a:pPr>
            <a:r>
              <a:rPr lang="en-US" sz="1900" dirty="0" smtClean="0">
                <a:latin typeface="Times New Roman" panose="02020603050405020304" pitchFamily="18" charset="0"/>
                <a:cs typeface="Times New Roman" panose="02020603050405020304" pitchFamily="18" charset="0"/>
              </a:rPr>
              <a:t>Alaska Energy issues. </a:t>
            </a:r>
          </a:p>
          <a:p>
            <a:pPr marL="0" indent="0">
              <a:lnSpc>
                <a:spcPct val="200000"/>
              </a:lnSpc>
              <a:buNone/>
            </a:pPr>
            <a:r>
              <a:rPr lang="en-US" sz="1900" dirty="0" smtClean="0">
                <a:latin typeface="Times New Roman" panose="02020603050405020304" pitchFamily="18" charset="0"/>
                <a:cs typeface="Times New Roman" panose="02020603050405020304" pitchFamily="18" charset="0"/>
              </a:rPr>
              <a:t>He </a:t>
            </a:r>
            <a:r>
              <a:rPr lang="en-US" sz="1900" dirty="0" smtClean="0">
                <a:latin typeface="Times New Roman" panose="02020603050405020304" pitchFamily="18" charset="0"/>
                <a:cs typeface="Times New Roman" panose="02020603050405020304" pitchFamily="18" charset="0"/>
              </a:rPr>
              <a:t>is focused in removing harmful government regulations, reduce unnecessary litigation and develop a comprehensive plan for Alaska’s energy future. The state’s economic and energy future are </a:t>
            </a:r>
            <a:r>
              <a:rPr lang="en-US" sz="1900" dirty="0" smtClean="0">
                <a:latin typeface="Times New Roman" panose="02020603050405020304" pitchFamily="18" charset="0"/>
                <a:cs typeface="Times New Roman" panose="02020603050405020304" pitchFamily="18" charset="0"/>
              </a:rPr>
              <a:t>dependent. </a:t>
            </a:r>
            <a:endParaRPr lang="en-US" sz="1900" dirty="0" smtClean="0">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v"/>
            </a:pPr>
            <a:r>
              <a:rPr lang="en-US" sz="1900" dirty="0" smtClean="0">
                <a:latin typeface="Times New Roman" panose="02020603050405020304" pitchFamily="18" charset="0"/>
                <a:cs typeface="Times New Roman" panose="02020603050405020304" pitchFamily="18" charset="0"/>
              </a:rPr>
              <a:t>Budget</a:t>
            </a:r>
          </a:p>
          <a:p>
            <a:pPr marL="0" indent="0">
              <a:lnSpc>
                <a:spcPct val="200000"/>
              </a:lnSpc>
              <a:buNone/>
            </a:pPr>
            <a:r>
              <a:rPr lang="en-US" sz="1900" dirty="0" smtClean="0">
                <a:latin typeface="Times New Roman" panose="02020603050405020304" pitchFamily="18" charset="0"/>
                <a:cs typeface="Times New Roman" panose="02020603050405020304" pitchFamily="18" charset="0"/>
              </a:rPr>
              <a:t>United </a:t>
            </a:r>
            <a:r>
              <a:rPr lang="en-US" sz="1900" dirty="0" smtClean="0">
                <a:latin typeface="Times New Roman" panose="02020603050405020304" pitchFamily="18" charset="0"/>
                <a:cs typeface="Times New Roman" panose="02020603050405020304" pitchFamily="18" charset="0"/>
              </a:rPr>
              <a:t>States national debt is over $21 trillion and it is continuously growing. It presents a long term challenge that not only the country is facing but also Alaska because its implications will cut across the states</a:t>
            </a:r>
            <a:r>
              <a:rPr lang="en-US" sz="2000" dirty="0" smtClean="0">
                <a:latin typeface="Times New Roman" panose="02020603050405020304" pitchFamily="18" charset="0"/>
                <a:cs typeface="Times New Roman" panose="02020603050405020304" pitchFamily="18" charset="0"/>
              </a:rPr>
              <a:t>.</a:t>
            </a:r>
          </a:p>
          <a:p>
            <a:pPr marL="0" indent="0">
              <a:lnSpc>
                <a:spcPct val="200000"/>
              </a:lnSpc>
              <a:buNone/>
            </a:pP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02267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683990"/>
          </a:xfrm>
        </p:spPr>
        <p:txBody>
          <a:bodyPr/>
          <a:lstStyle/>
          <a:p>
            <a:pPr algn="ctr"/>
            <a:r>
              <a:rPr lang="en-US" dirty="0" smtClean="0">
                <a:latin typeface="Times New Roman" panose="02020603050405020304" pitchFamily="18" charset="0"/>
                <a:cs typeface="Times New Roman" panose="02020603050405020304" pitchFamily="18" charset="0"/>
              </a:rPr>
              <a:t>ISSUES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498600" y="1308100"/>
            <a:ext cx="10006012" cy="4603122"/>
          </a:xfrm>
        </p:spPr>
        <p:txBody>
          <a:bodyPr/>
          <a:lstStyle/>
          <a:p>
            <a:pPr>
              <a:lnSpc>
                <a:spcPct val="200000"/>
              </a:lnSpc>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Defense</a:t>
            </a:r>
          </a:p>
          <a:p>
            <a:pPr marL="0" indent="0">
              <a:lnSpc>
                <a:spcPct val="200000"/>
              </a:lnSpc>
              <a:buNone/>
            </a:pPr>
            <a:r>
              <a:rPr lang="en-US" dirty="0" smtClean="0">
                <a:latin typeface="Times New Roman" panose="02020603050405020304" pitchFamily="18" charset="0"/>
                <a:cs typeface="Times New Roman" panose="02020603050405020304" pitchFamily="18" charset="0"/>
              </a:rPr>
              <a:t>	Without adequately providing for the defense of the United State of America. It will cease to be a beacon of freedom. </a:t>
            </a:r>
          </a:p>
          <a:p>
            <a:pPr>
              <a:lnSpc>
                <a:spcPct val="200000"/>
              </a:lnSpc>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Education</a:t>
            </a:r>
          </a:p>
          <a:p>
            <a:pPr marL="0" indent="0">
              <a:lnSpc>
                <a:spcPct val="200000"/>
              </a:lnSpc>
              <a:buNone/>
            </a:pPr>
            <a:r>
              <a:rPr lang="en-US" dirty="0" smtClean="0">
                <a:latin typeface="Times New Roman" panose="02020603050405020304" pitchFamily="18" charset="0"/>
                <a:cs typeface="Times New Roman" panose="02020603050405020304" pitchFamily="18" charset="0"/>
              </a:rPr>
              <a:t>	He is committed to ensure that the country’s children are provided with the best education. Don Young believes that its is children's’ rights to study in a safe and productive learning environment.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2026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FUNDRAISING AND INTEREST GROUPS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41696" y="1269242"/>
            <a:ext cx="10562916" cy="5254388"/>
          </a:xfrm>
        </p:spPr>
        <p:txBody>
          <a:bodyPr>
            <a:normAutofit/>
          </a:bodyPr>
          <a:lstStyle/>
          <a:p>
            <a:pPr marL="0" indent="0">
              <a:lnSpc>
                <a:spcPct val="150000"/>
              </a:lnSpc>
              <a:buNone/>
            </a:pPr>
            <a:r>
              <a:rPr lang="en-US" sz="2000" dirty="0" smtClean="0">
                <a:latin typeface="Times New Roman" panose="02020603050405020304" pitchFamily="18" charset="0"/>
                <a:cs typeface="Times New Roman" panose="02020603050405020304" pitchFamily="18" charset="0"/>
              </a:rPr>
              <a:t>As at the last report of he Federal election Commission total cash at hand reported by Don Young’s campaign committee is $515,087.25</a:t>
            </a:r>
          </a:p>
          <a:p>
            <a:pPr marL="0" indent="0" algn="ctr">
              <a:lnSpc>
                <a:spcPct val="150000"/>
              </a:lnSpc>
              <a:buNone/>
            </a:pPr>
            <a:r>
              <a:rPr lang="en-US" sz="2400" b="1" dirty="0" smtClean="0">
                <a:latin typeface="Times New Roman" panose="02020603050405020304" pitchFamily="18" charset="0"/>
                <a:cs typeface="Times New Roman" panose="02020603050405020304" pitchFamily="18" charset="0"/>
              </a:rPr>
              <a:t>Contributors to Don Yong’s campaign</a:t>
            </a:r>
          </a:p>
          <a:p>
            <a:pPr lvl="2">
              <a:lnSpc>
                <a:spcPct val="150000"/>
              </a:lnSpc>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TAKE BACK THE HOUSE 2020</a:t>
            </a:r>
            <a:r>
              <a:rPr lang="en-US" sz="1800" dirty="0">
                <a:latin typeface="Times New Roman" panose="02020603050405020304" pitchFamily="18" charset="0"/>
                <a:cs typeface="Times New Roman" panose="02020603050405020304" pitchFamily="18" charset="0"/>
              </a:rPr>
              <a:t>	</a:t>
            </a:r>
            <a:r>
              <a:rPr lang="en-US" sz="1800" dirty="0" smtClean="0">
                <a:latin typeface="Times New Roman" panose="02020603050405020304" pitchFamily="18" charset="0"/>
                <a:cs typeface="Times New Roman" panose="02020603050405020304" pitchFamily="18" charset="0"/>
              </a:rPr>
              <a:t>			$6845.43</a:t>
            </a:r>
          </a:p>
          <a:p>
            <a:pPr lvl="2">
              <a:lnSpc>
                <a:spcPct val="150000"/>
              </a:lnSpc>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IUOE OPERATING ENGINEERS 				$5000</a:t>
            </a:r>
          </a:p>
          <a:p>
            <a:pPr lvl="2">
              <a:lnSpc>
                <a:spcPct val="150000"/>
              </a:lnSpc>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MAKING AMERICA PROSPEROUS PAC 		$5000</a:t>
            </a:r>
          </a:p>
          <a:p>
            <a:pPr lvl="2">
              <a:lnSpc>
                <a:spcPct val="150000"/>
              </a:lnSpc>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MARATHON PETROLEUM CORPORATION EMPLOYEES POLITICAL ACTION COMMITTEE (MPAC) 						$ 5000</a:t>
            </a:r>
          </a:p>
          <a:p>
            <a:pPr lvl="2">
              <a:lnSpc>
                <a:spcPct val="150000"/>
              </a:lnSpc>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SCALISE FOR CONGRESS 					$2000</a:t>
            </a: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149102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535950"/>
          </a:xfrm>
        </p:spPr>
        <p:txBody>
          <a:bodyPr>
            <a:noAutofit/>
          </a:bodyPr>
          <a:lstStyle/>
          <a:p>
            <a:pPr algn="ctr"/>
            <a:r>
              <a:rPr lang="en-US" dirty="0" smtClean="0">
                <a:latin typeface="Times New Roman" panose="02020603050405020304" pitchFamily="18" charset="0"/>
                <a:cs typeface="Times New Roman" panose="02020603050405020304" pitchFamily="18" charset="0"/>
              </a:rPr>
              <a:t>THE MEDIA</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73457" y="1160059"/>
            <a:ext cx="10631155" cy="5431809"/>
          </a:xfrm>
        </p:spPr>
        <p:txBody>
          <a:bodyPr>
            <a:normAutofit/>
          </a:bodyPr>
          <a:lstStyle/>
          <a:p>
            <a:pPr marL="0" indent="0">
              <a:lnSpc>
                <a:spcPct val="150000"/>
              </a:lnSpc>
              <a:buNone/>
            </a:pPr>
            <a:r>
              <a:rPr lang="en-US" sz="2400" dirty="0" smtClean="0">
                <a:latin typeface="Times New Roman" panose="02020603050405020304" pitchFamily="18" charset="0"/>
                <a:cs typeface="Times New Roman" panose="02020603050405020304" pitchFamily="18" charset="0"/>
              </a:rPr>
              <a:t>Forms of mass media used by Don Young to reach his congressional district constituents.</a:t>
            </a:r>
          </a:p>
          <a:p>
            <a:pPr lvl="2">
              <a:lnSpc>
                <a:spcPct val="150000"/>
              </a:lnSpc>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Facebook</a:t>
            </a:r>
          </a:p>
          <a:p>
            <a:pPr lvl="2">
              <a:lnSpc>
                <a:spcPct val="150000"/>
              </a:lnSpc>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You Tube</a:t>
            </a:r>
          </a:p>
          <a:p>
            <a:pPr lvl="2">
              <a:lnSpc>
                <a:spcPct val="150000"/>
              </a:lnSpc>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Instagram</a:t>
            </a:r>
            <a:endParaRPr lang="en-US" sz="2000" dirty="0">
              <a:latin typeface="Times New Roman" panose="02020603050405020304" pitchFamily="18" charset="0"/>
              <a:cs typeface="Times New Roman" panose="02020603050405020304" pitchFamily="18" charset="0"/>
            </a:endParaRPr>
          </a:p>
          <a:p>
            <a:pPr lvl="2">
              <a:lnSpc>
                <a:spcPct val="150000"/>
              </a:lnSpc>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Twitter</a:t>
            </a:r>
          </a:p>
          <a:p>
            <a:pPr lvl="2">
              <a:lnSpc>
                <a:spcPct val="150000"/>
              </a:lnSpc>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Email</a:t>
            </a:r>
          </a:p>
          <a:p>
            <a:pPr lvl="2">
              <a:lnSpc>
                <a:spcPct val="150000"/>
              </a:lnSpc>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Press releases in his official government websites. </a:t>
            </a:r>
          </a:p>
        </p:txBody>
      </p:sp>
    </p:spTree>
    <p:extLst>
      <p:ext uri="{BB962C8B-B14F-4D97-AF65-F5344CB8AC3E}">
        <p14:creationId xmlns:p14="http://schemas.microsoft.com/office/powerpoint/2010/main" val="24411422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590541"/>
          </a:xfrm>
        </p:spPr>
        <p:txBody>
          <a:bodyPr>
            <a:normAutofit fontScale="90000"/>
          </a:bodyPr>
          <a:lstStyle/>
          <a:p>
            <a:pPr algn="ctr"/>
            <a:r>
              <a:rPr lang="en-US" dirty="0" smtClean="0">
                <a:latin typeface="Times New Roman" panose="02020603050405020304" pitchFamily="18" charset="0"/>
                <a:cs typeface="Times New Roman" panose="02020603050405020304" pitchFamily="18" charset="0"/>
              </a:rPr>
              <a:t>EVALUATION AND REFLECTION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87105" y="1323833"/>
            <a:ext cx="10617508" cy="5090615"/>
          </a:xfrm>
        </p:spPr>
        <p:txBody>
          <a:bodyPr>
            <a:normAutofit fontScale="92500"/>
          </a:bodyPr>
          <a:lstStyle/>
          <a:p>
            <a:pPr marL="0" indent="0">
              <a:buNone/>
            </a:pPr>
            <a:r>
              <a:rPr lang="en-US" sz="2800" dirty="0" smtClean="0">
                <a:latin typeface="Times New Roman" panose="02020603050405020304" pitchFamily="18" charset="0"/>
                <a:cs typeface="Times New Roman" panose="02020603050405020304" pitchFamily="18" charset="0"/>
              </a:rPr>
              <a:t>Model of representation that Don Young appears to portray.</a:t>
            </a:r>
          </a:p>
          <a:p>
            <a:pPr>
              <a:buFont typeface="Wingdings" panose="05000000000000000000" pitchFamily="2" charset="2"/>
              <a:buChar char="v"/>
            </a:pPr>
            <a:r>
              <a:rPr lang="en-US" sz="2800" dirty="0" smtClean="0">
                <a:latin typeface="Times New Roman" panose="02020603050405020304" pitchFamily="18" charset="0"/>
                <a:cs typeface="Times New Roman" panose="02020603050405020304" pitchFamily="18" charset="0"/>
              </a:rPr>
              <a:t>Delegate model of representation</a:t>
            </a:r>
          </a:p>
          <a:p>
            <a:pPr marL="0" indent="0">
              <a:buNone/>
            </a:pPr>
            <a:r>
              <a:rPr lang="en-US" sz="2800" dirty="0" smtClean="0">
                <a:latin typeface="Times New Roman" panose="02020603050405020304" pitchFamily="18" charset="0"/>
                <a:cs typeface="Times New Roman" panose="02020603050405020304" pitchFamily="18" charset="0"/>
              </a:rPr>
              <a:t>	Don Young portrays a delegate model where he is responsible for his constituents enacting policies that are desired by his </a:t>
            </a:r>
            <a:r>
              <a:rPr lang="en-US" sz="2800" dirty="0">
                <a:latin typeface="Times New Roman" panose="02020603050405020304" pitchFamily="18" charset="0"/>
                <a:cs typeface="Times New Roman" panose="02020603050405020304" pitchFamily="18" charset="0"/>
              </a:rPr>
              <a:t>constituents (</a:t>
            </a:r>
            <a:r>
              <a:rPr lang="en-US" sz="2800" dirty="0" smtClean="0">
                <a:latin typeface="Times New Roman" panose="02020603050405020304" pitchFamily="18" charset="0"/>
                <a:cs typeface="Times New Roman" panose="02020603050405020304" pitchFamily="18" charset="0"/>
              </a:rPr>
              <a:t>Bianco </a:t>
            </a:r>
            <a:r>
              <a:rPr lang="en-US" sz="2800" dirty="0">
                <a:latin typeface="Times New Roman" panose="02020603050405020304" pitchFamily="18" charset="0"/>
                <a:cs typeface="Times New Roman" panose="02020603050405020304" pitchFamily="18" charset="0"/>
              </a:rPr>
              <a:t>&amp; Canon, </a:t>
            </a:r>
            <a:r>
              <a:rPr lang="en-US" sz="2800" dirty="0" smtClean="0">
                <a:latin typeface="Times New Roman" panose="02020603050405020304" pitchFamily="18" charset="0"/>
                <a:cs typeface="Times New Roman" panose="02020603050405020304" pitchFamily="18" charset="0"/>
              </a:rPr>
              <a:t>2018). </a:t>
            </a:r>
          </a:p>
          <a:p>
            <a:pPr marL="0" indent="0">
              <a:buNone/>
            </a:pPr>
            <a:r>
              <a:rPr lang="en-US" sz="2800" dirty="0" smtClean="0">
                <a:latin typeface="Times New Roman" panose="02020603050405020304" pitchFamily="18" charset="0"/>
                <a:cs typeface="Times New Roman" panose="02020603050405020304" pitchFamily="18" charset="0"/>
              </a:rPr>
              <a:t>How Don Young can represent his constituents better</a:t>
            </a:r>
          </a:p>
          <a:p>
            <a:pPr>
              <a:buFont typeface="Wingdings" panose="05000000000000000000" pitchFamily="2" charset="2"/>
              <a:buChar char="ü"/>
            </a:pPr>
            <a:r>
              <a:rPr lang="en-US" sz="2800" dirty="0" smtClean="0">
                <a:latin typeface="Times New Roman" panose="02020603050405020304" pitchFamily="18" charset="0"/>
                <a:cs typeface="Times New Roman" panose="02020603050405020304" pitchFamily="18" charset="0"/>
              </a:rPr>
              <a:t>Listening to constituent’s concerns</a:t>
            </a:r>
          </a:p>
          <a:p>
            <a:pPr>
              <a:buFont typeface="Wingdings" panose="05000000000000000000" pitchFamily="2" charset="2"/>
              <a:buChar char="ü"/>
            </a:pPr>
            <a:r>
              <a:rPr lang="en-US" sz="2800" dirty="0" smtClean="0">
                <a:latin typeface="Times New Roman" panose="02020603050405020304" pitchFamily="18" charset="0"/>
                <a:cs typeface="Times New Roman" panose="02020603050405020304" pitchFamily="18" charset="0"/>
              </a:rPr>
              <a:t>Responding to constituent’s hopes and concerns</a:t>
            </a:r>
          </a:p>
          <a:p>
            <a:pPr>
              <a:buFont typeface="Wingdings" panose="05000000000000000000" pitchFamily="2" charset="2"/>
              <a:buChar char="ü"/>
            </a:pPr>
            <a:r>
              <a:rPr lang="en-US" sz="2800" dirty="0" smtClean="0">
                <a:latin typeface="Times New Roman" panose="02020603050405020304" pitchFamily="18" charset="0"/>
                <a:cs typeface="Times New Roman" panose="02020603050405020304" pitchFamily="18" charset="0"/>
              </a:rPr>
              <a:t>Delegating work</a:t>
            </a:r>
          </a:p>
          <a:p>
            <a:pPr>
              <a:buFont typeface="Wingdings" panose="05000000000000000000" pitchFamily="2" charset="2"/>
              <a:buChar char="ü"/>
            </a:pPr>
            <a:r>
              <a:rPr lang="en-US" sz="2800" dirty="0" smtClean="0">
                <a:latin typeface="Times New Roman" panose="02020603050405020304" pitchFamily="18" charset="0"/>
                <a:cs typeface="Times New Roman" panose="02020603050405020304" pitchFamily="18" charset="0"/>
              </a:rPr>
              <a:t>Inspiring Alaska  At-large congressional to action with his vision and ideals.</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83494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5944" y="376460"/>
            <a:ext cx="9907824" cy="871315"/>
          </a:xfrm>
        </p:spPr>
        <p:txBody>
          <a:bodyPr/>
          <a:lstStyle/>
          <a:p>
            <a:pPr algn="ctr"/>
            <a:r>
              <a:rPr lang="en-US" dirty="0" smtClean="0">
                <a:latin typeface="Times New Roman" panose="02020603050405020304" pitchFamily="18" charset="0"/>
                <a:cs typeface="Times New Roman" panose="02020603050405020304" pitchFamily="18" charset="0"/>
              </a:rPr>
              <a:t>REFLECTION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46161" y="1247775"/>
            <a:ext cx="11027391" cy="5248559"/>
          </a:xfrm>
        </p:spPr>
        <p:txBody>
          <a:bodyPr>
            <a:normAutofit/>
          </a:bodyPr>
          <a:lstStyle/>
          <a:p>
            <a:pPr marL="0" indent="0">
              <a:lnSpc>
                <a:spcPct val="200000"/>
              </a:lnSpc>
              <a:buNone/>
            </a:pPr>
            <a:r>
              <a:rPr lang="en-US" sz="2000" dirty="0" smtClean="0">
                <a:latin typeface="Times New Roman" panose="02020603050405020304" pitchFamily="18" charset="0"/>
                <a:cs typeface="Times New Roman" panose="02020603050405020304" pitchFamily="18" charset="0"/>
              </a:rPr>
              <a:t>Solutions to the </a:t>
            </a:r>
            <a:r>
              <a:rPr lang="en-US" sz="2000" dirty="0" smtClean="0">
                <a:latin typeface="Times New Roman" panose="02020603050405020304" pitchFamily="18" charset="0"/>
                <a:cs typeface="Times New Roman" panose="02020603050405020304" pitchFamily="18" charset="0"/>
              </a:rPr>
              <a:t>low </a:t>
            </a:r>
            <a:r>
              <a:rPr lang="en-US" sz="2000" dirty="0" smtClean="0">
                <a:latin typeface="Times New Roman" panose="02020603050405020304" pitchFamily="18" charset="0"/>
                <a:cs typeface="Times New Roman" panose="02020603050405020304" pitchFamily="18" charset="0"/>
              </a:rPr>
              <a:t>voter registration and electoral turnout experience in the United States of America.</a:t>
            </a:r>
          </a:p>
          <a:p>
            <a:pPr>
              <a:lnSpc>
                <a:spcPct val="200000"/>
              </a:lnSpc>
            </a:pPr>
            <a:r>
              <a:rPr lang="en-US" sz="2000" dirty="0" smtClean="0">
                <a:latin typeface="Times New Roman" panose="02020603050405020304" pitchFamily="18" charset="0"/>
                <a:cs typeface="Times New Roman" panose="02020603050405020304" pitchFamily="18" charset="0"/>
              </a:rPr>
              <a:t>Strengthening civics education in schools</a:t>
            </a:r>
            <a:endParaRPr lang="en-US" sz="2000" dirty="0">
              <a:latin typeface="Times New Roman" panose="02020603050405020304" pitchFamily="18" charset="0"/>
              <a:cs typeface="Times New Roman" panose="02020603050405020304" pitchFamily="18" charset="0"/>
            </a:endParaRPr>
          </a:p>
          <a:p>
            <a:pPr>
              <a:lnSpc>
                <a:spcPct val="200000"/>
              </a:lnSpc>
            </a:pPr>
            <a:r>
              <a:rPr lang="en-US" sz="2000" dirty="0" smtClean="0">
                <a:latin typeface="Times New Roman" panose="02020603050405020304" pitchFamily="18" charset="0"/>
                <a:cs typeface="Times New Roman" panose="02020603050405020304" pitchFamily="18" charset="0"/>
              </a:rPr>
              <a:t>Restore rights for formerly incarcerated people.</a:t>
            </a:r>
          </a:p>
          <a:p>
            <a:pPr>
              <a:lnSpc>
                <a:spcPct val="200000"/>
              </a:lnSpc>
            </a:pPr>
            <a:r>
              <a:rPr lang="en-US" sz="2000" dirty="0" smtClean="0">
                <a:latin typeface="Times New Roman" panose="02020603050405020304" pitchFamily="18" charset="0"/>
                <a:cs typeface="Times New Roman" panose="02020603050405020304" pitchFamily="18" charset="0"/>
              </a:rPr>
              <a:t>Provide sufficient resources during elections and ensure that voting is accessible to </a:t>
            </a:r>
            <a:r>
              <a:rPr lang="en-US" sz="2000" dirty="0" smtClean="0">
                <a:latin typeface="Times New Roman" panose="02020603050405020304" pitchFamily="18" charset="0"/>
                <a:cs typeface="Times New Roman" panose="02020603050405020304" pitchFamily="18" charset="0"/>
              </a:rPr>
              <a:t>everyone.</a:t>
            </a:r>
            <a:endParaRPr lang="en-US" sz="2000" dirty="0" smtClean="0">
              <a:latin typeface="Times New Roman" panose="02020603050405020304" pitchFamily="18" charset="0"/>
              <a:cs typeface="Times New Roman" panose="02020603050405020304" pitchFamily="18" charset="0"/>
            </a:endParaRPr>
          </a:p>
          <a:p>
            <a:pPr>
              <a:lnSpc>
                <a:spcPct val="200000"/>
              </a:lnSpc>
            </a:pPr>
            <a:r>
              <a:rPr lang="en-US" sz="2000" dirty="0" smtClean="0">
                <a:latin typeface="Times New Roman" panose="02020603050405020304" pitchFamily="18" charset="0"/>
                <a:cs typeface="Times New Roman" panose="02020603050405020304" pitchFamily="18" charset="0"/>
              </a:rPr>
              <a:t>Invest more resources in integrated voter engagement and outreach. </a:t>
            </a:r>
          </a:p>
          <a:p>
            <a:pPr>
              <a:lnSpc>
                <a:spcPct val="200000"/>
              </a:lnSpc>
            </a:pPr>
            <a:r>
              <a:rPr lang="en-US" sz="2000" dirty="0" smtClean="0">
                <a:latin typeface="Times New Roman" panose="02020603050405020304" pitchFamily="18" charset="0"/>
                <a:cs typeface="Times New Roman" panose="02020603050405020304" pitchFamily="18" charset="0"/>
              </a:rPr>
              <a:t>Using an automatic voter </a:t>
            </a:r>
            <a:r>
              <a:rPr lang="en-US" sz="2000" dirty="0" smtClean="0">
                <a:latin typeface="Times New Roman" panose="02020603050405020304" pitchFamily="18" charset="0"/>
                <a:cs typeface="Times New Roman" panose="02020603050405020304" pitchFamily="18" charset="0"/>
              </a:rPr>
              <a:t>registration.</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37787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12984" y="814166"/>
            <a:ext cx="10694547" cy="5574909"/>
          </a:xfrm>
        </p:spPr>
        <p:txBody>
          <a:bodyPr>
            <a:noAutofit/>
          </a:bodyPr>
          <a:lstStyle/>
          <a:p>
            <a:pPr marL="0" indent="0">
              <a:lnSpc>
                <a:spcPct val="200000"/>
              </a:lnSpc>
              <a:buNone/>
            </a:pPr>
            <a:r>
              <a:rPr lang="en-US" sz="2000" dirty="0">
                <a:latin typeface="Times New Roman" panose="02020603050405020304" pitchFamily="18" charset="0"/>
                <a:cs typeface="Times New Roman" panose="02020603050405020304" pitchFamily="18" charset="0"/>
              </a:rPr>
              <a:t>Legislation that Don Young should introduce that will impact his constituents</a:t>
            </a:r>
          </a:p>
          <a:p>
            <a:pPr>
              <a:lnSpc>
                <a:spcPct val="200000"/>
              </a:lnSpc>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Healthcare reform</a:t>
            </a:r>
          </a:p>
          <a:p>
            <a:pPr marL="0" indent="0">
              <a:lnSpc>
                <a:spcPct val="200000"/>
              </a:lnSpc>
              <a:buNone/>
            </a:pPr>
            <a:r>
              <a:rPr lang="en-US" sz="2000" dirty="0" smtClean="0">
                <a:latin typeface="Times New Roman" panose="02020603050405020304" pitchFamily="18" charset="0"/>
                <a:cs typeface="Times New Roman" panose="02020603050405020304" pitchFamily="18" charset="0"/>
              </a:rPr>
              <a:t>The type of legislation that Don young should support or oppose.</a:t>
            </a:r>
          </a:p>
          <a:p>
            <a:pPr>
              <a:lnSpc>
                <a:spcPct val="200000"/>
              </a:lnSpc>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He should support legislations that reduce unnecessary litigation, remove harmful government regulations that may hinder Alaska energy development (</a:t>
            </a:r>
            <a:r>
              <a:rPr lang="en-US" sz="2000" dirty="0" smtClean="0">
                <a:solidFill>
                  <a:schemeClr val="tx1"/>
                </a:solidFill>
                <a:latin typeface="Times New Roman" panose="02020603050405020304" pitchFamily="18" charset="0"/>
                <a:cs typeface="Times New Roman" panose="02020603050405020304" pitchFamily="18" charset="0"/>
              </a:rPr>
              <a:t>Alaska’s </a:t>
            </a:r>
            <a:r>
              <a:rPr lang="en-US" sz="2000" dirty="0">
                <a:solidFill>
                  <a:schemeClr val="tx1"/>
                </a:solidFill>
                <a:latin typeface="Times New Roman" panose="02020603050405020304" pitchFamily="18" charset="0"/>
                <a:cs typeface="Times New Roman" panose="02020603050405020304" pitchFamily="18" charset="0"/>
              </a:rPr>
              <a:t>mental health crisis is at the heart of the state’s issues, 2019)</a:t>
            </a:r>
            <a:r>
              <a:rPr lang="en-US" sz="2000" dirty="0" smtClean="0">
                <a:latin typeface="Times New Roman" panose="02020603050405020304" pitchFamily="18" charset="0"/>
                <a:cs typeface="Times New Roman" panose="02020603050405020304" pitchFamily="18" charset="0"/>
              </a:rPr>
              <a:t>. He should support laws that promote sustainable exploitation of natural resources. </a:t>
            </a:r>
          </a:p>
          <a:p>
            <a:pPr>
              <a:lnSpc>
                <a:spcPct val="200000"/>
              </a:lnSpc>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He should oppose laws that do not pursue sustainable development, prevent dangerous interference with climate systems, conserve natural resources, Protect biological diversity. </a:t>
            </a:r>
            <a:endParaRPr lang="en-US" sz="2000" dirty="0">
              <a:latin typeface="Times New Roman" panose="02020603050405020304" pitchFamily="18" charset="0"/>
              <a:cs typeface="Times New Roman" panose="02020603050405020304" pitchFamily="18" charset="0"/>
            </a:endParaRPr>
          </a:p>
        </p:txBody>
      </p:sp>
      <p:sp>
        <p:nvSpPr>
          <p:cNvPr id="4" name="Title 1"/>
          <p:cNvSpPr>
            <a:spLocks noGrp="1"/>
          </p:cNvSpPr>
          <p:nvPr>
            <p:ph type="title"/>
          </p:nvPr>
        </p:nvSpPr>
        <p:spPr>
          <a:xfrm>
            <a:off x="1405944" y="376460"/>
            <a:ext cx="9907824" cy="871315"/>
          </a:xfrm>
        </p:spPr>
        <p:txBody>
          <a:bodyPr/>
          <a:lstStyle/>
          <a:p>
            <a:pPr algn="ctr"/>
            <a:r>
              <a:rPr lang="en-US" dirty="0" smtClean="0">
                <a:latin typeface="Times New Roman" panose="02020603050405020304" pitchFamily="18" charset="0"/>
                <a:cs typeface="Times New Roman" panose="02020603050405020304" pitchFamily="18" charset="0"/>
              </a:rPr>
              <a:t>REFLECTION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843519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4277" y="148981"/>
            <a:ext cx="9767252" cy="747490"/>
          </a:xfrm>
        </p:spPr>
        <p:txBody>
          <a:bodyPr/>
          <a:lstStyle/>
          <a:p>
            <a:pPr algn="ctr"/>
            <a:r>
              <a:rPr lang="en-US" dirty="0" smtClean="0">
                <a:latin typeface="Times New Roman" panose="02020603050405020304" pitchFamily="18" charset="0"/>
                <a:cs typeface="Times New Roman" panose="02020603050405020304" pitchFamily="18" charset="0"/>
              </a:rPr>
              <a:t>CONCLUSION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1012" y="896471"/>
            <a:ext cx="11940988" cy="5961529"/>
          </a:xfrm>
        </p:spPr>
        <p:txBody>
          <a:bodyPr>
            <a:normAutofit/>
          </a:bodyPr>
          <a:lstStyle/>
          <a:p>
            <a:pPr>
              <a:lnSpc>
                <a:spcPct val="200000"/>
              </a:lnSpc>
            </a:pPr>
            <a:r>
              <a:rPr lang="en-US" dirty="0">
                <a:latin typeface="Times New Roman" panose="02020603050405020304" pitchFamily="18" charset="0"/>
                <a:cs typeface="Times New Roman" panose="02020603050405020304" pitchFamily="18" charset="0"/>
              </a:rPr>
              <a:t>The American Federal Governments informs students on the United States political system and individuals that are involved in the decision and legal making processes. </a:t>
            </a:r>
            <a:r>
              <a:rPr lang="en-US" dirty="0" smtClean="0">
                <a:latin typeface="Times New Roman" panose="02020603050405020304" pitchFamily="18" charset="0"/>
                <a:cs typeface="Times New Roman" panose="02020603050405020304" pitchFamily="18" charset="0"/>
              </a:rPr>
              <a:t> Donald </a:t>
            </a:r>
            <a:r>
              <a:rPr lang="en-US" dirty="0">
                <a:latin typeface="Times New Roman" panose="02020603050405020304" pitchFamily="18" charset="0"/>
                <a:cs typeface="Times New Roman" panose="02020603050405020304" pitchFamily="18" charset="0"/>
              </a:rPr>
              <a:t>Edwin Young is an American politician who served in the 116</a:t>
            </a:r>
            <a:r>
              <a:rPr lang="en-US" baseline="30000" dirty="0">
                <a:latin typeface="Times New Roman" panose="02020603050405020304" pitchFamily="18" charset="0"/>
                <a:cs typeface="Times New Roman" panose="02020603050405020304" pitchFamily="18" charset="0"/>
              </a:rPr>
              <a:t>th</a:t>
            </a:r>
            <a:r>
              <a:rPr lang="en-US" dirty="0">
                <a:latin typeface="Times New Roman" panose="02020603050405020304" pitchFamily="18" charset="0"/>
                <a:cs typeface="Times New Roman" panose="02020603050405020304" pitchFamily="18" charset="0"/>
              </a:rPr>
              <a:t> congress. He is the longest serving congress member having served since 1973. Prior to his election into congress, he served in various capacities in public service. He is a representative to the United States House of Representatives for Alaska, at-large congressional district. </a:t>
            </a:r>
            <a:r>
              <a:rPr lang="en-US" dirty="0" smtClean="0">
                <a:latin typeface="Times New Roman" panose="02020603050405020304" pitchFamily="18" charset="0"/>
                <a:cs typeface="Times New Roman" panose="02020603050405020304" pitchFamily="18" charset="0"/>
              </a:rPr>
              <a:t> As </a:t>
            </a:r>
            <a:r>
              <a:rPr lang="en-US" dirty="0">
                <a:latin typeface="Times New Roman" panose="02020603050405020304" pitchFamily="18" charset="0"/>
                <a:cs typeface="Times New Roman" panose="02020603050405020304" pitchFamily="18" charset="0"/>
              </a:rPr>
              <a:t>a congressional courtesy, Don provides a variety of constituent services </a:t>
            </a:r>
            <a:r>
              <a:rPr lang="en-US" dirty="0" smtClean="0">
                <a:latin typeface="Times New Roman" panose="02020603050405020304" pitchFamily="18" charset="0"/>
                <a:cs typeface="Times New Roman" panose="02020603050405020304" pitchFamily="18" charset="0"/>
              </a:rPr>
              <a:t>such as helping </a:t>
            </a:r>
            <a:r>
              <a:rPr lang="en-US" dirty="0">
                <a:latin typeface="Times New Roman" panose="02020603050405020304" pitchFamily="18" charset="0"/>
                <a:cs typeface="Times New Roman" panose="02020603050405020304" pitchFamily="18" charset="0"/>
              </a:rPr>
              <a:t>Alaskan with federal agency, internships for students and obtaining federal documents. He serves in various legislative committees, subcommittees and caucuses in the 116</a:t>
            </a:r>
            <a:r>
              <a:rPr lang="en-US" baseline="30000" dirty="0">
                <a:latin typeface="Times New Roman" panose="02020603050405020304" pitchFamily="18" charset="0"/>
                <a:cs typeface="Times New Roman" panose="02020603050405020304" pitchFamily="18" charset="0"/>
              </a:rPr>
              <a:t>th</a:t>
            </a:r>
            <a:r>
              <a:rPr lang="en-US" dirty="0">
                <a:latin typeface="Times New Roman" panose="02020603050405020304" pitchFamily="18" charset="0"/>
                <a:cs typeface="Times New Roman" panose="02020603050405020304" pitchFamily="18" charset="0"/>
              </a:rPr>
              <a:t> congress. In the 116</a:t>
            </a:r>
            <a:r>
              <a:rPr lang="en-US" baseline="30000" dirty="0">
                <a:latin typeface="Times New Roman" panose="02020603050405020304" pitchFamily="18" charset="0"/>
                <a:cs typeface="Times New Roman" panose="02020603050405020304" pitchFamily="18" charset="0"/>
              </a:rPr>
              <a:t>th</a:t>
            </a:r>
            <a:r>
              <a:rPr lang="en-US" dirty="0">
                <a:latin typeface="Times New Roman" panose="02020603050405020304" pitchFamily="18" charset="0"/>
                <a:cs typeface="Times New Roman" panose="02020603050405020304" pitchFamily="18" charset="0"/>
              </a:rPr>
              <a:t> congress, he has introduced The Alaska Remote Generator Reliability Act which makes it easier for Alaska’s living in remote areas to power their villages. Don Young’s legislative priorities include Alaska’s energy issues, The United states Budget, defense and education. He portray a delegate model of representation where he is responsive to his constituent’s needs. </a:t>
            </a:r>
          </a:p>
          <a:p>
            <a:pPr>
              <a:lnSpc>
                <a:spcPct val="200000"/>
              </a:lnSpc>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351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1" y="430306"/>
            <a:ext cx="11187952" cy="6219876"/>
          </a:xfrm>
        </p:spPr>
        <p:txBody>
          <a:bodyPr>
            <a:noAutofit/>
          </a:bodyPr>
          <a:lstStyle/>
          <a:p>
            <a:pPr marL="0" indent="0" algn="ctr">
              <a:buNone/>
            </a:pPr>
            <a:r>
              <a:rPr lang="en-US" sz="3200" dirty="0" smtClean="0">
                <a:latin typeface="Times New Roman" panose="02020603050405020304" pitchFamily="18" charset="0"/>
                <a:cs typeface="Times New Roman" panose="02020603050405020304" pitchFamily="18" charset="0"/>
              </a:rPr>
              <a:t>References</a:t>
            </a:r>
          </a:p>
          <a:p>
            <a:pPr>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Alaska’s mental health crisis is at the heart of the state’s issues. (2019). Retrieved 25 </a:t>
            </a:r>
            <a:r>
              <a:rPr lang="en-US" sz="2400" dirty="0" smtClean="0">
                <a:latin typeface="Times New Roman" panose="02020603050405020304" pitchFamily="18" charset="0"/>
                <a:cs typeface="Times New Roman" panose="02020603050405020304" pitchFamily="18" charset="0"/>
              </a:rPr>
              <a:t>October </a:t>
            </a:r>
            <a:r>
              <a:rPr lang="en-US" sz="2400" dirty="0">
                <a:latin typeface="Times New Roman" panose="02020603050405020304" pitchFamily="18" charset="0"/>
                <a:cs typeface="Times New Roman" panose="02020603050405020304" pitchFamily="18" charset="0"/>
              </a:rPr>
              <a:t>2019, from </a:t>
            </a:r>
            <a:r>
              <a:rPr lang="en-US" sz="2400" dirty="0">
                <a:latin typeface="Times New Roman" panose="02020603050405020304" pitchFamily="18" charset="0"/>
                <a:cs typeface="Times New Roman" panose="02020603050405020304" pitchFamily="18" charset="0"/>
                <a:hlinkClick r:id="rId2"/>
              </a:rPr>
              <a:t>https://</a:t>
            </a:r>
            <a:r>
              <a:rPr lang="en-US" sz="2400" dirty="0" smtClean="0">
                <a:latin typeface="Times New Roman" panose="02020603050405020304" pitchFamily="18" charset="0"/>
                <a:cs typeface="Times New Roman" panose="02020603050405020304" pitchFamily="18" charset="0"/>
                <a:hlinkClick r:id="rId2"/>
              </a:rPr>
              <a:t>www.adn.com/opinions/editorials/2018/11/18/alaskas-mental-health-crisis-is-at-the-heart-of-the-states-issues</a:t>
            </a:r>
            <a:r>
              <a:rPr lang="en-US" sz="2400" dirty="0">
                <a:latin typeface="Times New Roman" panose="02020603050405020304" pitchFamily="18" charset="0"/>
                <a:cs typeface="Times New Roman" panose="02020603050405020304" pitchFamily="18" charset="0"/>
                <a:hlinkClick r:id="rId2"/>
              </a:rPr>
              <a:t>/#targetText=And%20although%20Alaska%20is%20facing,glaring%2C%20broken%20system%20facing%20Alaska</a:t>
            </a:r>
            <a:r>
              <a:rPr lang="en-US" sz="24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q"/>
            </a:pPr>
            <a:r>
              <a:rPr lang="en-US" sz="2400" dirty="0" smtClean="0">
                <a:latin typeface="Times New Roman" panose="02020603050405020304" pitchFamily="18" charset="0"/>
                <a:cs typeface="Times New Roman" panose="02020603050405020304" pitchFamily="18" charset="0"/>
              </a:rPr>
              <a:t>ALASKANS </a:t>
            </a:r>
            <a:r>
              <a:rPr lang="en-US" sz="2400" dirty="0">
                <a:latin typeface="Times New Roman" panose="02020603050405020304" pitchFamily="18" charset="0"/>
                <a:cs typeface="Times New Roman" panose="02020603050405020304" pitchFamily="18" charset="0"/>
              </a:rPr>
              <a:t>FOR DON YOUNG - committee overview - FEC.gov. (2019). Retrieved 25 October 2019, from </a:t>
            </a:r>
            <a:r>
              <a:rPr lang="en-US" sz="2400" dirty="0">
                <a:latin typeface="Times New Roman" panose="02020603050405020304" pitchFamily="18" charset="0"/>
                <a:cs typeface="Times New Roman" panose="02020603050405020304" pitchFamily="18" charset="0"/>
                <a:hlinkClick r:id="rId3"/>
              </a:rPr>
              <a:t>https://www.fec.gov/data/committee/C00012229</a:t>
            </a:r>
            <a:r>
              <a:rPr lang="en-US" sz="2400" dirty="0" smtClean="0">
                <a:latin typeface="Times New Roman" panose="02020603050405020304" pitchFamily="18" charset="0"/>
                <a:cs typeface="Times New Roman" panose="02020603050405020304" pitchFamily="18" charset="0"/>
                <a:hlinkClick r:id="rId3"/>
              </a:rPr>
              <a:t>/</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Congressman Don Young. (2019). Retrieved 25 October 2019, from </a:t>
            </a:r>
            <a:r>
              <a:rPr lang="en-US" sz="2400" dirty="0">
                <a:latin typeface="Times New Roman" panose="02020603050405020304" pitchFamily="18" charset="0"/>
                <a:cs typeface="Times New Roman" panose="02020603050405020304" pitchFamily="18" charset="0"/>
                <a:hlinkClick r:id="rId4"/>
              </a:rPr>
              <a:t>https://donyoung.house.gov/issues</a:t>
            </a:r>
            <a:r>
              <a:rPr lang="en-US" sz="2400" dirty="0" smtClean="0">
                <a:latin typeface="Times New Roman" panose="02020603050405020304" pitchFamily="18" charset="0"/>
                <a:cs typeface="Times New Roman" panose="02020603050405020304" pitchFamily="18" charset="0"/>
                <a:hlinkClick r:id="rId4"/>
              </a:rPr>
              <a:t>/</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Congressman Don Young. (2019). Retrieved 25 October 2019, from </a:t>
            </a:r>
            <a:r>
              <a:rPr lang="en-US" sz="2400" dirty="0">
                <a:latin typeface="Times New Roman" panose="02020603050405020304" pitchFamily="18" charset="0"/>
                <a:cs typeface="Times New Roman" panose="02020603050405020304" pitchFamily="18" charset="0"/>
                <a:hlinkClick r:id="rId5"/>
              </a:rPr>
              <a:t>https://</a:t>
            </a:r>
            <a:r>
              <a:rPr lang="en-US" sz="2400" dirty="0" smtClean="0">
                <a:latin typeface="Times New Roman" panose="02020603050405020304" pitchFamily="18" charset="0"/>
                <a:cs typeface="Times New Roman" panose="02020603050405020304" pitchFamily="18" charset="0"/>
                <a:hlinkClick r:id="rId5"/>
              </a:rPr>
              <a:t>donyoung.house.gov/biography/committee-assignments.htm</a:t>
            </a:r>
            <a:endParaRPr lang="en-US"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2400" dirty="0" smtClean="0">
                <a:latin typeface="Times New Roman" panose="02020603050405020304" pitchFamily="18" charset="0"/>
                <a:cs typeface="Times New Roman" panose="02020603050405020304" pitchFamily="18" charset="0"/>
              </a:rPr>
              <a:t>Bianco</a:t>
            </a:r>
            <a:r>
              <a:rPr lang="en-US" sz="2400" dirty="0">
                <a:latin typeface="Times New Roman" panose="02020603050405020304" pitchFamily="18" charset="0"/>
                <a:cs typeface="Times New Roman" panose="02020603050405020304" pitchFamily="18" charset="0"/>
              </a:rPr>
              <a:t>, W. T., &amp; Canon, D. T. (2018). </a:t>
            </a:r>
            <a:r>
              <a:rPr lang="en-US" sz="2400" i="1" dirty="0">
                <a:latin typeface="Times New Roman" panose="02020603050405020304" pitchFamily="18" charset="0"/>
                <a:cs typeface="Times New Roman" panose="02020603050405020304" pitchFamily="18" charset="0"/>
              </a:rPr>
              <a:t>American Politics Today (Sixth Essentials Edition)</a:t>
            </a:r>
            <a:r>
              <a:rPr lang="en-US" sz="2400" dirty="0">
                <a:latin typeface="Times New Roman" panose="02020603050405020304" pitchFamily="18" charset="0"/>
                <a:cs typeface="Times New Roman" panose="02020603050405020304" pitchFamily="18" charset="0"/>
              </a:rPr>
              <a:t>. WW Norton &amp; Company. Retrieved from </a:t>
            </a:r>
            <a:r>
              <a:rPr lang="en-US" sz="2400" dirty="0">
                <a:latin typeface="Times New Roman" panose="02020603050405020304" pitchFamily="18" charset="0"/>
                <a:cs typeface="Times New Roman" panose="02020603050405020304" pitchFamily="18" charset="0"/>
                <a:hlinkClick r:id="rId6"/>
              </a:rPr>
              <a:t>https://digital.wwnorton.com/amerpoltoday6ess</a:t>
            </a:r>
            <a:endParaRPr lang="en-US" sz="2400" dirty="0">
              <a:latin typeface="Times New Roman" panose="02020603050405020304" pitchFamily="18" charset="0"/>
              <a:cs typeface="Times New Roman" panose="02020603050405020304" pitchFamily="18" charset="0"/>
            </a:endParaRPr>
          </a:p>
          <a:p>
            <a:pPr marL="0" indent="0">
              <a:buNone/>
            </a:pPr>
            <a:endParaRPr lang="en-US" sz="2400" dirty="0" smtClean="0">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823756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6695" y="208547"/>
            <a:ext cx="10477917" cy="6391545"/>
          </a:xfrm>
        </p:spPr>
        <p:txBody>
          <a:bodyPr>
            <a:normAutofit/>
          </a:bodyPr>
          <a:lstStyle/>
          <a:p>
            <a:pPr>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Don Young’s 2017 legislative statistics. (2019). Retrieved 25 October 2019, from </a:t>
            </a:r>
            <a:r>
              <a:rPr lang="en-US" sz="2400" dirty="0">
                <a:latin typeface="Times New Roman" panose="02020603050405020304" pitchFamily="18" charset="0"/>
                <a:cs typeface="Times New Roman" panose="02020603050405020304" pitchFamily="18" charset="0"/>
                <a:hlinkClick r:id="rId2"/>
              </a:rPr>
              <a:t>https://www.govtrack.us/congress/members/don_young/400440/report-card/2017</a:t>
            </a:r>
            <a:endParaRPr lang="en-US"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Don Young. (2019). Retrieved 25 October 2019, from </a:t>
            </a:r>
            <a:r>
              <a:rPr lang="en-US" sz="2400" dirty="0">
                <a:latin typeface="Times New Roman" panose="02020603050405020304" pitchFamily="18" charset="0"/>
                <a:cs typeface="Times New Roman" panose="02020603050405020304" pitchFamily="18" charset="0"/>
                <a:hlinkClick r:id="rId3"/>
              </a:rPr>
              <a:t>https://www.congress.gov/member/don-young/Y000033?q={%22sponsorship%22:%22sponsored%22,%22congress%22:[%22116%22]}&amp;pageSize=250</a:t>
            </a:r>
            <a:endParaRPr lang="en-US"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Top 3 trends in modern constituent services - </a:t>
            </a:r>
            <a:r>
              <a:rPr lang="en-US" sz="2400" dirty="0" err="1">
                <a:latin typeface="Times New Roman" panose="02020603050405020304" pitchFamily="18" charset="0"/>
                <a:cs typeface="Times New Roman" panose="02020603050405020304" pitchFamily="18" charset="0"/>
              </a:rPr>
              <a:t>GovFresh</a:t>
            </a:r>
            <a:r>
              <a:rPr lang="en-US" sz="2400" dirty="0">
                <a:latin typeface="Times New Roman" panose="02020603050405020304" pitchFamily="18" charset="0"/>
                <a:cs typeface="Times New Roman" panose="02020603050405020304" pitchFamily="18" charset="0"/>
              </a:rPr>
              <a:t>. (2019). Retrieved 25 October 2019, from </a:t>
            </a:r>
            <a:r>
              <a:rPr lang="en-US" sz="2400" dirty="0">
                <a:latin typeface="Times New Roman" panose="02020603050405020304" pitchFamily="18" charset="0"/>
                <a:cs typeface="Times New Roman" panose="02020603050405020304" pitchFamily="18" charset="0"/>
                <a:hlinkClick r:id="rId4"/>
              </a:rPr>
              <a:t>https://govfresh.com/2015/12/top-3-trends-modern-constituent-services/</a:t>
            </a:r>
            <a:endParaRPr lang="en-US"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U.S. Census Bureau </a:t>
            </a:r>
            <a:r>
              <a:rPr lang="en-US" sz="2400" dirty="0" err="1">
                <a:latin typeface="Times New Roman" panose="02020603050405020304" pitchFamily="18" charset="0"/>
                <a:cs typeface="Times New Roman" panose="02020603050405020304" pitchFamily="18" charset="0"/>
              </a:rPr>
              <a:t>QuickFacts</a:t>
            </a:r>
            <a:r>
              <a:rPr lang="en-US" sz="2400" dirty="0">
                <a:latin typeface="Times New Roman" panose="02020603050405020304" pitchFamily="18" charset="0"/>
                <a:cs typeface="Times New Roman" panose="02020603050405020304" pitchFamily="18" charset="0"/>
              </a:rPr>
              <a:t>: Alaska. (2019). Retrieved 25 October 2019, from </a:t>
            </a:r>
            <a:r>
              <a:rPr lang="en-US" sz="2400" dirty="0">
                <a:latin typeface="Times New Roman" panose="02020603050405020304" pitchFamily="18" charset="0"/>
                <a:cs typeface="Times New Roman" panose="02020603050405020304" pitchFamily="18" charset="0"/>
                <a:hlinkClick r:id="rId5"/>
              </a:rPr>
              <a:t>https://</a:t>
            </a:r>
            <a:r>
              <a:rPr lang="en-US" sz="2400" dirty="0" smtClean="0">
                <a:latin typeface="Times New Roman" panose="02020603050405020304" pitchFamily="18" charset="0"/>
                <a:cs typeface="Times New Roman" panose="02020603050405020304" pitchFamily="18" charset="0"/>
                <a:hlinkClick r:id="rId5"/>
              </a:rPr>
              <a:t>www.census.gov/quickfacts/AK</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2400" dirty="0" smtClean="0">
                <a:latin typeface="Times New Roman" panose="02020603050405020304" pitchFamily="18" charset="0"/>
                <a:cs typeface="Times New Roman" panose="02020603050405020304" pitchFamily="18" charset="0"/>
              </a:rPr>
              <a:t>Oregon's </a:t>
            </a:r>
            <a:r>
              <a:rPr lang="en-US" sz="2400" dirty="0">
                <a:latin typeface="Times New Roman" panose="02020603050405020304" pitchFamily="18" charset="0"/>
                <a:cs typeface="Times New Roman" panose="02020603050405020304" pitchFamily="18" charset="0"/>
              </a:rPr>
              <a:t>Success Shows Way Forward for Automatic Voter Registration - Center for American Progress. (2019). Retrieved 25 October 2019, from </a:t>
            </a:r>
            <a:r>
              <a:rPr lang="en-US" sz="2400" dirty="0">
                <a:latin typeface="Times New Roman" panose="02020603050405020304" pitchFamily="18" charset="0"/>
                <a:cs typeface="Times New Roman" panose="02020603050405020304" pitchFamily="18" charset="0"/>
                <a:hlinkClick r:id="rId6"/>
              </a:rPr>
              <a:t>https://www.americanprogress.org/issues/democracy/reports/2016/05/16/137492/oregons-success-shows-way-forward-for-automatic-voter-registration</a:t>
            </a:r>
            <a:r>
              <a:rPr lang="en-US" sz="2400" dirty="0" smtClean="0">
                <a:latin typeface="Times New Roman" panose="02020603050405020304" pitchFamily="18" charset="0"/>
                <a:cs typeface="Times New Roman" panose="02020603050405020304" pitchFamily="18" charset="0"/>
                <a:hlinkClick r:id="rId6"/>
              </a:rPr>
              <a:t>/</a:t>
            </a:r>
            <a:endParaRPr lang="en-US" sz="2400" dirty="0" smtClean="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5161874"/>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1165</TotalTime>
  <Words>3966</Words>
  <Application>Microsoft Office PowerPoint</Application>
  <PresentationFormat>Custom</PresentationFormat>
  <Paragraphs>230</Paragraphs>
  <Slides>22</Slides>
  <Notes>19</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Wisp</vt:lpstr>
      <vt:lpstr>AMERICAN FEDERAL GOVERNMENT</vt:lpstr>
      <vt:lpstr>INTRODUCTION</vt:lpstr>
      <vt:lpstr>PERSONAL BACKGROUND AND  PROFESSIONAL EXPERIENCE</vt:lpstr>
      <vt:lpstr>POLITICAL EXPERIENCE Continued… </vt:lpstr>
      <vt:lpstr>DISTRICT PROFILE, DEMOGRAPHICS AND GEOGRAPHY</vt:lpstr>
      <vt:lpstr>DISTRICT PROFILE, DEMOGRAPHICS AND GEOGRAPHY</vt:lpstr>
      <vt:lpstr>VOTER REGISTRATION AND TURNOUT</vt:lpstr>
      <vt:lpstr>CONSTITUENT SERVICES</vt:lpstr>
      <vt:lpstr>RECOMMENDED CONSTITUENT SERVICES</vt:lpstr>
      <vt:lpstr>LEGISLATIVE COMMITEES AND LAW MAKING</vt:lpstr>
      <vt:lpstr>CONGRESSMAN DON YOUNG’S CAUCUSES – 116 CONGRESS LIST</vt:lpstr>
      <vt:lpstr>LAWMAKING</vt:lpstr>
      <vt:lpstr>ISSUES</vt:lpstr>
      <vt:lpstr>ISSUES</vt:lpstr>
      <vt:lpstr>FUNDRAISING AND INTEREST GROUPS</vt:lpstr>
      <vt:lpstr>THE MEDIA</vt:lpstr>
      <vt:lpstr>EVALUATION AND REFLECTION</vt:lpstr>
      <vt:lpstr>REFLECTION </vt:lpstr>
      <vt:lpstr>REFLECTION </vt:lpstr>
      <vt:lpstr>CONCLUSION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BOB</dc:creator>
  <cp:lastModifiedBy>Windows User</cp:lastModifiedBy>
  <cp:revision>400</cp:revision>
  <dcterms:created xsi:type="dcterms:W3CDTF">2019-10-24T22:37:44Z</dcterms:created>
  <dcterms:modified xsi:type="dcterms:W3CDTF">2019-10-26T16:15:45Z</dcterms:modified>
</cp:coreProperties>
</file>